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6"/>
  </p:notesMasterIdLst>
  <p:handoutMasterIdLst>
    <p:handoutMasterId r:id="rId37"/>
  </p:handoutMasterIdLst>
  <p:sldIdLst>
    <p:sldId id="275" r:id="rId2"/>
    <p:sldId id="276" r:id="rId3"/>
    <p:sldId id="257" r:id="rId4"/>
    <p:sldId id="265" r:id="rId5"/>
    <p:sldId id="261" r:id="rId6"/>
    <p:sldId id="288" r:id="rId7"/>
    <p:sldId id="286" r:id="rId8"/>
    <p:sldId id="277" r:id="rId9"/>
    <p:sldId id="279" r:id="rId10"/>
    <p:sldId id="280" r:id="rId11"/>
    <p:sldId id="281" r:id="rId12"/>
    <p:sldId id="282" r:id="rId13"/>
    <p:sldId id="283" r:id="rId14"/>
    <p:sldId id="284" r:id="rId15"/>
    <p:sldId id="285" r:id="rId16"/>
    <p:sldId id="287" r:id="rId17"/>
    <p:sldId id="289" r:id="rId18"/>
    <p:sldId id="290" r:id="rId19"/>
    <p:sldId id="292" r:id="rId20"/>
    <p:sldId id="293" r:id="rId21"/>
    <p:sldId id="294" r:id="rId22"/>
    <p:sldId id="295" r:id="rId23"/>
    <p:sldId id="296" r:id="rId24"/>
    <p:sldId id="297" r:id="rId25"/>
    <p:sldId id="298" r:id="rId26"/>
    <p:sldId id="302" r:id="rId27"/>
    <p:sldId id="299" r:id="rId28"/>
    <p:sldId id="300" r:id="rId29"/>
    <p:sldId id="301" r:id="rId30"/>
    <p:sldId id="303" r:id="rId31"/>
    <p:sldId id="304" r:id="rId32"/>
    <p:sldId id="305" r:id="rId33"/>
    <p:sldId id="306" r:id="rId34"/>
    <p:sldId id="269"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100" d="100"/>
          <a:sy n="100" d="100"/>
        </p:scale>
        <p:origin x="1890"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4/16/2025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4/16/2025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48D0D-94BB-8E38-9559-1F263ED6A65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99E31C-FA92-86FB-63B3-978A6D94F196}"/>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10</a:t>
            </a:fld>
            <a:endParaRPr lang="vi-VN" noProof="1"/>
          </a:p>
        </p:txBody>
      </p:sp>
      <p:sp>
        <p:nvSpPr>
          <p:cNvPr id="2" name="Title 1">
            <a:extLst>
              <a:ext uri="{FF2B5EF4-FFF2-40B4-BE49-F238E27FC236}">
                <a16:creationId xmlns:a16="http://schemas.microsoft.com/office/drawing/2014/main" id="{BB2BF518-729C-D0C1-DC5F-EAA2DACAC732}"/>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76A6BD6F-77D3-7EA5-1E9E-DC4B903F6799}"/>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.2 Các Thành Phần Chính của Kiến Trúc</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1FCFF643-B152-29EF-093C-263BC616526E}"/>
              </a:ext>
            </a:extLst>
          </p:cNvPr>
          <p:cNvSpPr txBox="1"/>
          <p:nvPr/>
        </p:nvSpPr>
        <p:spPr>
          <a:xfrm>
            <a:off x="247651" y="1112005"/>
            <a:ext cx="8562144" cy="1569660"/>
          </a:xfrm>
          <a:prstGeom prst="rect">
            <a:avLst/>
          </a:prstGeom>
          <a:noFill/>
        </p:spPr>
        <p:txBody>
          <a:bodyPr wrap="square">
            <a:spAutoFit/>
          </a:bodyPr>
          <a:lstStyle/>
          <a:p>
            <a:pPr algn="just">
              <a:buNone/>
            </a:pPr>
            <a:r>
              <a:rPr lang="vi-VN" sz="1600" b="1" noProof="1">
                <a:latin typeface="Lato" panose="020F0502020204030203" pitchFamily="34" charset="0"/>
                <a:ea typeface="Lato" panose="020F0502020204030203" pitchFamily="34" charset="0"/>
                <a:cs typeface="Lato" panose="020F0502020204030203" pitchFamily="34" charset="0"/>
              </a:rPr>
              <a:t>Embedding</a:t>
            </a:r>
            <a:r>
              <a:rPr lang="vi-VN" sz="1600" noProof="1">
                <a:latin typeface="Lato" panose="020F0502020204030203" pitchFamily="34" charset="0"/>
                <a:ea typeface="Lato" panose="020F0502020204030203" pitchFamily="34" charset="0"/>
                <a:cs typeface="Lato" panose="020F0502020204030203" pitchFamily="34" charset="0"/>
              </a:rPr>
              <a:t> và </a:t>
            </a:r>
            <a:r>
              <a:rPr lang="vi-VN" sz="1600" b="1" noProof="1">
                <a:latin typeface="Lato" panose="020F0502020204030203" pitchFamily="34" charset="0"/>
                <a:ea typeface="Lato" panose="020F0502020204030203" pitchFamily="34" charset="0"/>
                <a:cs typeface="Lato" panose="020F0502020204030203" pitchFamily="34" charset="0"/>
              </a:rPr>
              <a:t>Positional Encoding</a:t>
            </a:r>
            <a:r>
              <a:rPr lang="en-US" sz="1600" b="1" noProof="1">
                <a:latin typeface="Lato" panose="020F0502020204030203" pitchFamily="34" charset="0"/>
                <a:ea typeface="Lato" panose="020F0502020204030203" pitchFamily="34" charset="0"/>
                <a:cs typeface="Lato" panose="020F0502020204030203" pitchFamily="34" charset="0"/>
              </a:rPr>
              <a:t> </a:t>
            </a:r>
          </a:p>
          <a:p>
            <a:pPr algn="just">
              <a:buNone/>
            </a:pP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r>
              <a:rPr lang="vi-VN" sz="1600" b="1" noProof="1">
                <a:latin typeface="Lato" panose="020F0502020204030203" pitchFamily="34" charset="0"/>
                <a:ea typeface="Lato" panose="020F0502020204030203" pitchFamily="34" charset="0"/>
                <a:cs typeface="Lato" panose="020F0502020204030203" pitchFamily="34" charset="0"/>
              </a:rPr>
              <a:t>Positional Encoding</a:t>
            </a:r>
            <a:r>
              <a:rPr lang="vi-VN" sz="1600" noProof="1">
                <a:latin typeface="Lato" panose="020F0502020204030203" pitchFamily="34" charset="0"/>
                <a:ea typeface="Lato" panose="020F0502020204030203" pitchFamily="34" charset="0"/>
                <a:cs typeface="Lato" panose="020F0502020204030203" pitchFamily="34" charset="0"/>
              </a:rPr>
              <a:t>: Vì Transformer không xử lý dữ liệu theo thứ tự tuần tự, nên để cung cấp thông tin về vị trí của các token, mỗi vector embedding được cộng thêm một vector đặc trưng vị trí (với các hàm sin và cosin có tần số khác nhau). Điều này giúp mô hình nắm bắt được trật tự của từ trong câu.</a:t>
            </a:r>
            <a:endParaRPr lang="en-US" sz="1600" noProof="1">
              <a:latin typeface="Lato" panose="020F0502020204030203" pitchFamily="34" charset="0"/>
              <a:ea typeface="Lato" panose="020F0502020204030203" pitchFamily="34" charset="0"/>
              <a:cs typeface="Lato" panose="020F0502020204030203" pitchFamily="34" charset="0"/>
            </a:endParaRPr>
          </a:p>
        </p:txBody>
      </p:sp>
      <p:pic>
        <p:nvPicPr>
          <p:cNvPr id="8" name="Picture 7" descr="A diagram of a number of numbers&#10;&#10;AI-generated content may be incorrect.">
            <a:extLst>
              <a:ext uri="{FF2B5EF4-FFF2-40B4-BE49-F238E27FC236}">
                <a16:creationId xmlns:a16="http://schemas.microsoft.com/office/drawing/2014/main" id="{729920A0-6080-2FF8-2358-B08334B03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43" y="2626230"/>
            <a:ext cx="7800359" cy="3432743"/>
          </a:xfrm>
          <a:prstGeom prst="rect">
            <a:avLst/>
          </a:prstGeom>
        </p:spPr>
      </p:pic>
    </p:spTree>
    <p:extLst>
      <p:ext uri="{BB962C8B-B14F-4D97-AF65-F5344CB8AC3E}">
        <p14:creationId xmlns:p14="http://schemas.microsoft.com/office/powerpoint/2010/main" val="3718859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5D63D-0C85-5AD3-4AFC-5F056A4F1DC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71BA91-00F3-603A-5C1A-CA6B43BEB322}"/>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11</a:t>
            </a:fld>
            <a:endParaRPr lang="vi-VN" noProof="1"/>
          </a:p>
        </p:txBody>
      </p:sp>
      <p:sp>
        <p:nvSpPr>
          <p:cNvPr id="2" name="Title 1">
            <a:extLst>
              <a:ext uri="{FF2B5EF4-FFF2-40B4-BE49-F238E27FC236}">
                <a16:creationId xmlns:a16="http://schemas.microsoft.com/office/drawing/2014/main" id="{BEDF0D96-A1B8-EC29-2D32-78CB7799F9FF}"/>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9515E5C3-8BBA-424E-60B3-870BADA5F177}"/>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.2 Các Thành Phần Chính của Kiến Trúc</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ACAE80FA-42DE-800F-FB81-0983C945C3EE}"/>
              </a:ext>
            </a:extLst>
          </p:cNvPr>
          <p:cNvSpPr txBox="1"/>
          <p:nvPr/>
        </p:nvSpPr>
        <p:spPr>
          <a:xfrm>
            <a:off x="247651" y="1112005"/>
            <a:ext cx="8562144" cy="1569660"/>
          </a:xfrm>
          <a:prstGeom prst="rect">
            <a:avLst/>
          </a:prstGeom>
          <a:noFill/>
        </p:spPr>
        <p:txBody>
          <a:bodyPr wrap="square">
            <a:spAutoFit/>
          </a:bodyPr>
          <a:lstStyle/>
          <a:p>
            <a:pPr algn="just">
              <a:buNone/>
            </a:pPr>
            <a:r>
              <a:rPr lang="vi-VN" sz="1600" b="1" noProof="1">
                <a:latin typeface="Lato" panose="020F0502020204030203" pitchFamily="34" charset="0"/>
                <a:ea typeface="Lato" panose="020F0502020204030203" pitchFamily="34" charset="0"/>
                <a:cs typeface="Lato" panose="020F0502020204030203" pitchFamily="34" charset="0"/>
              </a:rPr>
              <a:t>Self-Attention </a:t>
            </a:r>
            <a:r>
              <a:rPr lang="vi-VN" sz="1600" noProof="1">
                <a:latin typeface="Lato" panose="020F0502020204030203" pitchFamily="34" charset="0"/>
                <a:ea typeface="Lato" panose="020F0502020204030203" pitchFamily="34" charset="0"/>
                <a:cs typeface="Lato" panose="020F0502020204030203" pitchFamily="34" charset="0"/>
              </a:rPr>
              <a:t>và</a:t>
            </a:r>
            <a:r>
              <a:rPr lang="vi-VN" sz="1600" b="1" noProof="1">
                <a:latin typeface="Lato" panose="020F0502020204030203" pitchFamily="34" charset="0"/>
                <a:ea typeface="Lato" panose="020F0502020204030203" pitchFamily="34" charset="0"/>
                <a:cs typeface="Lato" panose="020F0502020204030203" pitchFamily="34" charset="0"/>
              </a:rPr>
              <a:t> Multi-Head Attention</a:t>
            </a: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r>
              <a:rPr lang="vi-VN" sz="1600" b="1" noProof="1">
                <a:latin typeface="Lato" panose="020F0502020204030203" pitchFamily="34" charset="0"/>
                <a:ea typeface="Lato" panose="020F0502020204030203" pitchFamily="34" charset="0"/>
                <a:cs typeface="Lato" panose="020F0502020204030203" pitchFamily="34" charset="0"/>
              </a:rPr>
              <a:t>Self-Attention</a:t>
            </a:r>
            <a:r>
              <a:rPr lang="vi-VN" sz="1600" noProof="1">
                <a:latin typeface="Lato" panose="020F0502020204030203" pitchFamily="34" charset="0"/>
                <a:ea typeface="Lato" panose="020F0502020204030203" pitchFamily="34" charset="0"/>
                <a:cs typeface="Lato" panose="020F0502020204030203" pitchFamily="34" charset="0"/>
              </a:rPr>
              <a:t>: Cơ chế này cho phép mỗi token trong chuỗi “chú ý” đến tất cả các token khác để định lượng mức độ liên quan của chúng. Quá trình này được thực hiện thông qua việc tính toán các vector Query (Q), Key (K) và Value (V) từ các embedding. Công thức chung của self-attention là:</a:t>
            </a:r>
            <a:endParaRPr lang="en-US" sz="1600" noProof="1">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A8DFB45-9431-8DB6-0E2D-F06069A19205}"/>
                  </a:ext>
                </a:extLst>
              </p:cNvPr>
              <p:cNvSpPr txBox="1"/>
              <p:nvPr/>
            </p:nvSpPr>
            <p:spPr>
              <a:xfrm>
                <a:off x="1454514" y="2713098"/>
                <a:ext cx="6148418" cy="71590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𝐴𝑡𝑡𝑒𝑛𝑡𝑖𝑜𝑛</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ad>
                                <m:radPr>
                                  <m:degHide m:val="on"/>
                                  <m:ctrlPr>
                                    <a:rPr lang="en-US" i="1">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𝑘</m:t>
                                      </m:r>
                                    </m:sub>
                                  </m:sSub>
                                </m:e>
                              </m:rad>
                            </m:den>
                          </m:f>
                        </m:e>
                      </m:d>
                      <m:r>
                        <a:rPr lang="en-US" b="0" i="1" smtClean="0">
                          <a:latin typeface="Cambria Math" panose="02040503050406030204" pitchFamily="18" charset="0"/>
                        </a:rPr>
                        <m:t>𝑉</m:t>
                      </m:r>
                    </m:oMath>
                  </m:oMathPara>
                </a14:m>
                <a:endParaRPr lang="vi-VN"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3" name="TextBox 2">
                <a:extLst>
                  <a:ext uri="{FF2B5EF4-FFF2-40B4-BE49-F238E27FC236}">
                    <a16:creationId xmlns:a16="http://schemas.microsoft.com/office/drawing/2014/main" id="{EA8DFB45-9431-8DB6-0E2D-F06069A19205}"/>
                  </a:ext>
                </a:extLst>
              </p:cNvPr>
              <p:cNvSpPr txBox="1">
                <a:spLocks noRot="1" noChangeAspect="1" noMove="1" noResize="1" noEditPoints="1" noAdjustHandles="1" noChangeArrowheads="1" noChangeShapeType="1" noTextEdit="1"/>
              </p:cNvSpPr>
              <p:nvPr/>
            </p:nvSpPr>
            <p:spPr>
              <a:xfrm>
                <a:off x="1454514" y="2713098"/>
                <a:ext cx="6148418" cy="715902"/>
              </a:xfrm>
              <a:prstGeom prst="rect">
                <a:avLst/>
              </a:prstGeom>
              <a:blipFill>
                <a:blip r:embed="rId2"/>
                <a:stretch>
                  <a:fillRect/>
                </a:stretch>
              </a:blipFill>
            </p:spPr>
            <p:txBody>
              <a:bodyPr/>
              <a:lstStyle/>
              <a:p>
                <a:r>
                  <a:rPr lang="vi-VN">
                    <a:noFill/>
                  </a:rPr>
                  <a:t> </a:t>
                </a:r>
              </a:p>
            </p:txBody>
          </p:sp>
        </mc:Fallback>
      </mc:AlternateContent>
      <p:sp>
        <p:nvSpPr>
          <p:cNvPr id="6" name="TextBox 5">
            <a:extLst>
              <a:ext uri="{FF2B5EF4-FFF2-40B4-BE49-F238E27FC236}">
                <a16:creationId xmlns:a16="http://schemas.microsoft.com/office/drawing/2014/main" id="{DCD5166C-80C3-F329-0880-FAE432EEC903}"/>
              </a:ext>
            </a:extLst>
          </p:cNvPr>
          <p:cNvSpPr txBox="1"/>
          <p:nvPr/>
        </p:nvSpPr>
        <p:spPr>
          <a:xfrm>
            <a:off x="290928" y="3612519"/>
            <a:ext cx="8562144" cy="1077218"/>
          </a:xfrm>
          <a:prstGeom prst="rect">
            <a:avLst/>
          </a:prstGeom>
          <a:noFill/>
        </p:spPr>
        <p:txBody>
          <a:bodyPr wrap="square">
            <a:spAutoFit/>
          </a:bodyPr>
          <a:lstStyle/>
          <a:p>
            <a:pPr>
              <a:buNone/>
            </a:pPr>
            <a:r>
              <a:rPr lang="vi-VN" sz="1600" dirty="0">
                <a:latin typeface="Lato" panose="020F0502020204030203" pitchFamily="34" charset="0"/>
                <a:ea typeface="Lato" panose="020F0502020204030203" pitchFamily="34" charset="0"/>
                <a:cs typeface="Lato" panose="020F0502020204030203" pitchFamily="34" charset="0"/>
              </a:rPr>
              <a:t>Trong đó:</a:t>
            </a:r>
          </a:p>
          <a:p>
            <a:pPr marL="285750" indent="-285750">
              <a:buFont typeface="Arial" panose="020B0604020202020204" pitchFamily="34" charset="0"/>
              <a:buChar char="•"/>
            </a:pPr>
            <a:r>
              <a:rPr lang="vi-VN" sz="1600" b="1" dirty="0">
                <a:latin typeface="Lato" panose="020F0502020204030203" pitchFamily="34" charset="0"/>
                <a:ea typeface="Lato" panose="020F0502020204030203" pitchFamily="34" charset="0"/>
                <a:cs typeface="Lato" panose="020F0502020204030203" pitchFamily="34" charset="0"/>
              </a:rPr>
              <a:t>Q:</a:t>
            </a:r>
            <a:r>
              <a:rPr lang="vi-VN" sz="1600" dirty="0">
                <a:latin typeface="Lato" panose="020F0502020204030203" pitchFamily="34" charset="0"/>
                <a:ea typeface="Lato" panose="020F0502020204030203" pitchFamily="34" charset="0"/>
                <a:cs typeface="Lato" panose="020F0502020204030203" pitchFamily="34" charset="0"/>
              </a:rPr>
              <a:t> Biểu diễn của </a:t>
            </a:r>
            <a:r>
              <a:rPr lang="vi-VN" sz="1600" dirty="0" err="1">
                <a:latin typeface="Lato" panose="020F0502020204030203" pitchFamily="34" charset="0"/>
                <a:ea typeface="Lato" panose="020F0502020204030203" pitchFamily="34" charset="0"/>
                <a:cs typeface="Lato" panose="020F0502020204030203" pitchFamily="34" charset="0"/>
              </a:rPr>
              <a:t>token</a:t>
            </a:r>
            <a:r>
              <a:rPr lang="vi-VN" sz="1600" dirty="0">
                <a:latin typeface="Lato" panose="020F0502020204030203" pitchFamily="34" charset="0"/>
                <a:ea typeface="Lato" panose="020F0502020204030203" pitchFamily="34" charset="0"/>
                <a:cs typeface="Lato" panose="020F0502020204030203" pitchFamily="34" charset="0"/>
              </a:rPr>
              <a:t> hiện tại cần xác định trọng số.</a:t>
            </a:r>
          </a:p>
          <a:p>
            <a:pPr marL="285750" indent="-285750">
              <a:buFont typeface="Arial" panose="020B0604020202020204" pitchFamily="34" charset="0"/>
              <a:buChar char="•"/>
            </a:pPr>
            <a:r>
              <a:rPr lang="vi-VN" sz="1600" b="1" dirty="0">
                <a:latin typeface="Lato" panose="020F0502020204030203" pitchFamily="34" charset="0"/>
                <a:ea typeface="Lato" panose="020F0502020204030203" pitchFamily="34" charset="0"/>
                <a:cs typeface="Lato" panose="020F0502020204030203" pitchFamily="34" charset="0"/>
              </a:rPr>
              <a:t>K:</a:t>
            </a:r>
            <a:r>
              <a:rPr lang="vi-VN" sz="1600" dirty="0">
                <a:latin typeface="Lato" panose="020F0502020204030203" pitchFamily="34" charset="0"/>
                <a:ea typeface="Lato" panose="020F0502020204030203" pitchFamily="34" charset="0"/>
                <a:cs typeface="Lato" panose="020F0502020204030203" pitchFamily="34" charset="0"/>
              </a:rPr>
              <a:t> Biểu diễn của các </a:t>
            </a:r>
            <a:r>
              <a:rPr lang="vi-VN" sz="1600" dirty="0" err="1">
                <a:latin typeface="Lato" panose="020F0502020204030203" pitchFamily="34" charset="0"/>
                <a:ea typeface="Lato" panose="020F0502020204030203" pitchFamily="34" charset="0"/>
                <a:cs typeface="Lato" panose="020F0502020204030203" pitchFamily="34" charset="0"/>
              </a:rPr>
              <a:t>token</a:t>
            </a:r>
            <a:r>
              <a:rPr lang="vi-VN" sz="1600" dirty="0">
                <a:latin typeface="Lato" panose="020F0502020204030203" pitchFamily="34" charset="0"/>
                <a:ea typeface="Lato" panose="020F0502020204030203" pitchFamily="34" charset="0"/>
                <a:cs typeface="Lato" panose="020F0502020204030203" pitchFamily="34" charset="0"/>
              </a:rPr>
              <a:t> trong chuỗi để so sánh.</a:t>
            </a:r>
          </a:p>
          <a:p>
            <a:pPr marL="285750" indent="-285750">
              <a:buFont typeface="Arial" panose="020B0604020202020204" pitchFamily="34" charset="0"/>
              <a:buChar char="•"/>
            </a:pPr>
            <a:r>
              <a:rPr lang="vi-VN" sz="1600" b="1" dirty="0">
                <a:latin typeface="Lato" panose="020F0502020204030203" pitchFamily="34" charset="0"/>
                <a:ea typeface="Lato" panose="020F0502020204030203" pitchFamily="34" charset="0"/>
                <a:cs typeface="Lato" panose="020F0502020204030203" pitchFamily="34" charset="0"/>
              </a:rPr>
              <a:t>V:</a:t>
            </a:r>
            <a:r>
              <a:rPr lang="vi-VN" sz="1600" dirty="0">
                <a:latin typeface="Lato" panose="020F0502020204030203" pitchFamily="34" charset="0"/>
                <a:ea typeface="Lato" panose="020F0502020204030203" pitchFamily="34" charset="0"/>
                <a:cs typeface="Lato" panose="020F0502020204030203" pitchFamily="34" charset="0"/>
              </a:rPr>
              <a:t> Giá trị của các </a:t>
            </a:r>
            <a:r>
              <a:rPr lang="vi-VN" sz="1600" dirty="0" err="1">
                <a:latin typeface="Lato" panose="020F0502020204030203" pitchFamily="34" charset="0"/>
                <a:ea typeface="Lato" panose="020F0502020204030203" pitchFamily="34" charset="0"/>
                <a:cs typeface="Lato" panose="020F0502020204030203" pitchFamily="34" charset="0"/>
              </a:rPr>
              <a:t>token</a:t>
            </a:r>
            <a:r>
              <a:rPr lang="vi-VN" sz="1600" dirty="0">
                <a:latin typeface="Lato" panose="020F0502020204030203" pitchFamily="34" charset="0"/>
                <a:ea typeface="Lato" panose="020F0502020204030203" pitchFamily="34" charset="0"/>
                <a:cs typeface="Lato" panose="020F0502020204030203" pitchFamily="34" charset="0"/>
              </a:rPr>
              <a:t> sau khi được cân nặng bởi </a:t>
            </a:r>
            <a:r>
              <a:rPr lang="vi-VN" sz="1600" dirty="0" err="1">
                <a:latin typeface="Lato" panose="020F0502020204030203" pitchFamily="34" charset="0"/>
                <a:ea typeface="Lato" panose="020F0502020204030203" pitchFamily="34" charset="0"/>
                <a:cs typeface="Lato" panose="020F0502020204030203" pitchFamily="34" charset="0"/>
              </a:rPr>
              <a:t>attention</a:t>
            </a:r>
            <a:r>
              <a:rPr lang="vi-VN" sz="1600" dirty="0">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2445490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24FE3-BC89-4E37-E6F9-3C6CBD18CB8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C84C7D-CE7C-9E4B-70DB-42419AF57A48}"/>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12</a:t>
            </a:fld>
            <a:endParaRPr lang="vi-VN" noProof="1"/>
          </a:p>
        </p:txBody>
      </p:sp>
      <p:sp>
        <p:nvSpPr>
          <p:cNvPr id="2" name="Title 1">
            <a:extLst>
              <a:ext uri="{FF2B5EF4-FFF2-40B4-BE49-F238E27FC236}">
                <a16:creationId xmlns:a16="http://schemas.microsoft.com/office/drawing/2014/main" id="{3148914B-38F8-BF80-90B8-4BA4649F8B70}"/>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25678C96-CEB7-4049-B6DF-9345B912BB81}"/>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.2 Các Thành Phần Chính của Kiến Trúc</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7246913-5B6A-67F4-3C67-13C692827B9C}"/>
              </a:ext>
            </a:extLst>
          </p:cNvPr>
          <p:cNvSpPr txBox="1"/>
          <p:nvPr/>
        </p:nvSpPr>
        <p:spPr>
          <a:xfrm>
            <a:off x="247651" y="1112005"/>
            <a:ext cx="8562144" cy="1569660"/>
          </a:xfrm>
          <a:prstGeom prst="rect">
            <a:avLst/>
          </a:prstGeom>
          <a:noFill/>
        </p:spPr>
        <p:txBody>
          <a:bodyPr wrap="square">
            <a:spAutoFit/>
          </a:bodyPr>
          <a:lstStyle/>
          <a:p>
            <a:pPr algn="just">
              <a:buNone/>
            </a:pPr>
            <a:r>
              <a:rPr lang="vi-VN" sz="1600" b="1" noProof="1">
                <a:latin typeface="Lato" panose="020F0502020204030203" pitchFamily="34" charset="0"/>
                <a:ea typeface="Lato" panose="020F0502020204030203" pitchFamily="34" charset="0"/>
                <a:cs typeface="Lato" panose="020F0502020204030203" pitchFamily="34" charset="0"/>
              </a:rPr>
              <a:t>Self-Attention </a:t>
            </a:r>
            <a:r>
              <a:rPr lang="vi-VN" sz="1600" noProof="1">
                <a:latin typeface="Lato" panose="020F0502020204030203" pitchFamily="34" charset="0"/>
                <a:ea typeface="Lato" panose="020F0502020204030203" pitchFamily="34" charset="0"/>
                <a:cs typeface="Lato" panose="020F0502020204030203" pitchFamily="34" charset="0"/>
              </a:rPr>
              <a:t>và</a:t>
            </a:r>
            <a:r>
              <a:rPr lang="vi-VN" sz="1600" b="1" noProof="1">
                <a:latin typeface="Lato" panose="020F0502020204030203" pitchFamily="34" charset="0"/>
                <a:ea typeface="Lato" panose="020F0502020204030203" pitchFamily="34" charset="0"/>
                <a:cs typeface="Lato" panose="020F0502020204030203" pitchFamily="34" charset="0"/>
              </a:rPr>
              <a:t> Multi-Head Attention</a:t>
            </a: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r>
              <a:rPr lang="vi-VN" sz="1600" b="1" noProof="1">
                <a:latin typeface="Lato" panose="020F0502020204030203" pitchFamily="34" charset="0"/>
                <a:ea typeface="Lato" panose="020F0502020204030203" pitchFamily="34" charset="0"/>
                <a:cs typeface="Lato" panose="020F0502020204030203" pitchFamily="34" charset="0"/>
              </a:rPr>
              <a:t>Self-Attention</a:t>
            </a:r>
            <a:r>
              <a:rPr lang="vi-VN" sz="1600" noProof="1">
                <a:latin typeface="Lato" panose="020F0502020204030203" pitchFamily="34" charset="0"/>
                <a:ea typeface="Lato" panose="020F0502020204030203" pitchFamily="34" charset="0"/>
                <a:cs typeface="Lato" panose="020F0502020204030203" pitchFamily="34" charset="0"/>
              </a:rPr>
              <a:t>: Cơ chế này cho phép mỗi token trong chuỗi “chú ý” đến tất cả các token khác để định lượng mức độ liên quan của chúng. Quá trình này được thực hiện thông qua việc tính toán các vector Query (Q), Key (K) và Value (V) từ các embedding. Công thức chung của self-attention là:</a:t>
            </a:r>
            <a:endParaRPr lang="en-US" sz="1600" noProof="1">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7183AAF-EA83-B54E-9C2A-7001576ECC8E}"/>
                  </a:ext>
                </a:extLst>
              </p:cNvPr>
              <p:cNvSpPr txBox="1"/>
              <p:nvPr/>
            </p:nvSpPr>
            <p:spPr>
              <a:xfrm>
                <a:off x="1454514" y="2431190"/>
                <a:ext cx="6148418" cy="71590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𝐴𝑡𝑡𝑒𝑛𝑡𝑖𝑜𝑛</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ad>
                                <m:radPr>
                                  <m:degHide m:val="on"/>
                                  <m:ctrlPr>
                                    <a:rPr lang="en-US" i="1">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𝑘</m:t>
                                      </m:r>
                                    </m:sub>
                                  </m:sSub>
                                </m:e>
                              </m:rad>
                            </m:den>
                          </m:f>
                        </m:e>
                      </m:d>
                      <m:r>
                        <a:rPr lang="en-US" b="0" i="1" smtClean="0">
                          <a:latin typeface="Cambria Math" panose="02040503050406030204" pitchFamily="18" charset="0"/>
                        </a:rPr>
                        <m:t>𝑉</m:t>
                      </m:r>
                    </m:oMath>
                  </m:oMathPara>
                </a14:m>
                <a:endParaRPr lang="vi-VN"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3" name="TextBox 2">
                <a:extLst>
                  <a:ext uri="{FF2B5EF4-FFF2-40B4-BE49-F238E27FC236}">
                    <a16:creationId xmlns:a16="http://schemas.microsoft.com/office/drawing/2014/main" id="{57183AAF-EA83-B54E-9C2A-7001576ECC8E}"/>
                  </a:ext>
                </a:extLst>
              </p:cNvPr>
              <p:cNvSpPr txBox="1">
                <a:spLocks noRot="1" noChangeAspect="1" noMove="1" noResize="1" noEditPoints="1" noAdjustHandles="1" noChangeArrowheads="1" noChangeShapeType="1" noTextEdit="1"/>
              </p:cNvSpPr>
              <p:nvPr/>
            </p:nvSpPr>
            <p:spPr>
              <a:xfrm>
                <a:off x="1454514" y="2431190"/>
                <a:ext cx="6148418" cy="715902"/>
              </a:xfrm>
              <a:prstGeom prst="rect">
                <a:avLst/>
              </a:prstGeom>
              <a:blipFill>
                <a:blip r:embed="rId2"/>
                <a:stretch>
                  <a:fillRect b="-855"/>
                </a:stretch>
              </a:blipFill>
            </p:spPr>
            <p:txBody>
              <a:bodyPr/>
              <a:lstStyle/>
              <a:p>
                <a:r>
                  <a:rPr lang="vi-VN">
                    <a:noFill/>
                  </a:rPr>
                  <a:t> </a:t>
                </a:r>
              </a:p>
            </p:txBody>
          </p:sp>
        </mc:Fallback>
      </mc:AlternateContent>
      <p:sp>
        <p:nvSpPr>
          <p:cNvPr id="6" name="TextBox 5">
            <a:extLst>
              <a:ext uri="{FF2B5EF4-FFF2-40B4-BE49-F238E27FC236}">
                <a16:creationId xmlns:a16="http://schemas.microsoft.com/office/drawing/2014/main" id="{A4A6F165-7A10-56E1-9AD3-7414BCAF9BEF}"/>
              </a:ext>
            </a:extLst>
          </p:cNvPr>
          <p:cNvSpPr txBox="1"/>
          <p:nvPr/>
        </p:nvSpPr>
        <p:spPr>
          <a:xfrm>
            <a:off x="290928" y="2982150"/>
            <a:ext cx="8562144" cy="1077218"/>
          </a:xfrm>
          <a:prstGeom prst="rect">
            <a:avLst/>
          </a:prstGeom>
          <a:noFill/>
        </p:spPr>
        <p:txBody>
          <a:bodyPr wrap="square">
            <a:spAutoFit/>
          </a:bodyPr>
          <a:lstStyle/>
          <a:p>
            <a:pPr>
              <a:buNone/>
            </a:pPr>
            <a:r>
              <a:rPr lang="vi-VN" sz="1600" dirty="0">
                <a:latin typeface="Lato" panose="020F0502020204030203" pitchFamily="34" charset="0"/>
                <a:ea typeface="Lato" panose="020F0502020204030203" pitchFamily="34" charset="0"/>
                <a:cs typeface="Lato" panose="020F0502020204030203" pitchFamily="34" charset="0"/>
              </a:rPr>
              <a:t>Trong đó:</a:t>
            </a:r>
          </a:p>
          <a:p>
            <a:pPr marL="285750" indent="-285750">
              <a:buFont typeface="Arial" panose="020B0604020202020204" pitchFamily="34" charset="0"/>
              <a:buChar char="•"/>
            </a:pPr>
            <a:r>
              <a:rPr lang="vi-VN" sz="1600" b="1" dirty="0">
                <a:latin typeface="Lato" panose="020F0502020204030203" pitchFamily="34" charset="0"/>
                <a:ea typeface="Lato" panose="020F0502020204030203" pitchFamily="34" charset="0"/>
                <a:cs typeface="Lato" panose="020F0502020204030203" pitchFamily="34" charset="0"/>
              </a:rPr>
              <a:t>Q:</a:t>
            </a:r>
            <a:r>
              <a:rPr lang="vi-VN" sz="1600" dirty="0">
                <a:latin typeface="Lato" panose="020F0502020204030203" pitchFamily="34" charset="0"/>
                <a:ea typeface="Lato" panose="020F0502020204030203" pitchFamily="34" charset="0"/>
                <a:cs typeface="Lato" panose="020F0502020204030203" pitchFamily="34" charset="0"/>
              </a:rPr>
              <a:t> Biểu diễn của </a:t>
            </a:r>
            <a:r>
              <a:rPr lang="vi-VN" sz="1600" dirty="0" err="1">
                <a:latin typeface="Lato" panose="020F0502020204030203" pitchFamily="34" charset="0"/>
                <a:ea typeface="Lato" panose="020F0502020204030203" pitchFamily="34" charset="0"/>
                <a:cs typeface="Lato" panose="020F0502020204030203" pitchFamily="34" charset="0"/>
              </a:rPr>
              <a:t>token</a:t>
            </a:r>
            <a:r>
              <a:rPr lang="vi-VN" sz="1600" dirty="0">
                <a:latin typeface="Lato" panose="020F0502020204030203" pitchFamily="34" charset="0"/>
                <a:ea typeface="Lato" panose="020F0502020204030203" pitchFamily="34" charset="0"/>
                <a:cs typeface="Lato" panose="020F0502020204030203" pitchFamily="34" charset="0"/>
              </a:rPr>
              <a:t> hiện tại cần xác định trọng số.</a:t>
            </a:r>
          </a:p>
          <a:p>
            <a:pPr marL="285750" indent="-285750">
              <a:buFont typeface="Arial" panose="020B0604020202020204" pitchFamily="34" charset="0"/>
              <a:buChar char="•"/>
            </a:pPr>
            <a:r>
              <a:rPr lang="vi-VN" sz="1600" b="1" dirty="0">
                <a:latin typeface="Lato" panose="020F0502020204030203" pitchFamily="34" charset="0"/>
                <a:ea typeface="Lato" panose="020F0502020204030203" pitchFamily="34" charset="0"/>
                <a:cs typeface="Lato" panose="020F0502020204030203" pitchFamily="34" charset="0"/>
              </a:rPr>
              <a:t>K:</a:t>
            </a:r>
            <a:r>
              <a:rPr lang="vi-VN" sz="1600" dirty="0">
                <a:latin typeface="Lato" panose="020F0502020204030203" pitchFamily="34" charset="0"/>
                <a:ea typeface="Lato" panose="020F0502020204030203" pitchFamily="34" charset="0"/>
                <a:cs typeface="Lato" panose="020F0502020204030203" pitchFamily="34" charset="0"/>
              </a:rPr>
              <a:t> Biểu diễn của các </a:t>
            </a:r>
            <a:r>
              <a:rPr lang="vi-VN" sz="1600" dirty="0" err="1">
                <a:latin typeface="Lato" panose="020F0502020204030203" pitchFamily="34" charset="0"/>
                <a:ea typeface="Lato" panose="020F0502020204030203" pitchFamily="34" charset="0"/>
                <a:cs typeface="Lato" panose="020F0502020204030203" pitchFamily="34" charset="0"/>
              </a:rPr>
              <a:t>token</a:t>
            </a:r>
            <a:r>
              <a:rPr lang="vi-VN" sz="1600" dirty="0">
                <a:latin typeface="Lato" panose="020F0502020204030203" pitchFamily="34" charset="0"/>
                <a:ea typeface="Lato" panose="020F0502020204030203" pitchFamily="34" charset="0"/>
                <a:cs typeface="Lato" panose="020F0502020204030203" pitchFamily="34" charset="0"/>
              </a:rPr>
              <a:t> trong chuỗi để so sánh.</a:t>
            </a:r>
          </a:p>
          <a:p>
            <a:pPr marL="285750" indent="-285750">
              <a:buFont typeface="Arial" panose="020B0604020202020204" pitchFamily="34" charset="0"/>
              <a:buChar char="•"/>
            </a:pPr>
            <a:r>
              <a:rPr lang="vi-VN" sz="1600" b="1" dirty="0">
                <a:latin typeface="Lato" panose="020F0502020204030203" pitchFamily="34" charset="0"/>
                <a:ea typeface="Lato" panose="020F0502020204030203" pitchFamily="34" charset="0"/>
                <a:cs typeface="Lato" panose="020F0502020204030203" pitchFamily="34" charset="0"/>
              </a:rPr>
              <a:t>V:</a:t>
            </a:r>
            <a:r>
              <a:rPr lang="vi-VN" sz="1600" dirty="0">
                <a:latin typeface="Lato" panose="020F0502020204030203" pitchFamily="34" charset="0"/>
                <a:ea typeface="Lato" panose="020F0502020204030203" pitchFamily="34" charset="0"/>
                <a:cs typeface="Lato" panose="020F0502020204030203" pitchFamily="34" charset="0"/>
              </a:rPr>
              <a:t> Giá trị của các </a:t>
            </a:r>
            <a:r>
              <a:rPr lang="vi-VN" sz="1600" dirty="0" err="1">
                <a:latin typeface="Lato" panose="020F0502020204030203" pitchFamily="34" charset="0"/>
                <a:ea typeface="Lato" panose="020F0502020204030203" pitchFamily="34" charset="0"/>
                <a:cs typeface="Lato" panose="020F0502020204030203" pitchFamily="34" charset="0"/>
              </a:rPr>
              <a:t>token</a:t>
            </a:r>
            <a:r>
              <a:rPr lang="vi-VN" sz="1600" dirty="0">
                <a:latin typeface="Lato" panose="020F0502020204030203" pitchFamily="34" charset="0"/>
                <a:ea typeface="Lato" panose="020F0502020204030203" pitchFamily="34" charset="0"/>
                <a:cs typeface="Lato" panose="020F0502020204030203" pitchFamily="34" charset="0"/>
              </a:rPr>
              <a:t> sau khi được cân nặng bởi </a:t>
            </a:r>
            <a:r>
              <a:rPr lang="vi-VN" sz="1600" dirty="0" err="1">
                <a:latin typeface="Lato" panose="020F0502020204030203" pitchFamily="34" charset="0"/>
                <a:ea typeface="Lato" panose="020F0502020204030203" pitchFamily="34" charset="0"/>
                <a:cs typeface="Lato" panose="020F0502020204030203" pitchFamily="34" charset="0"/>
              </a:rPr>
              <a:t>attention</a:t>
            </a:r>
            <a:r>
              <a:rPr lang="vi-VN" sz="1600" dirty="0">
                <a:latin typeface="Lato" panose="020F0502020204030203" pitchFamily="34" charset="0"/>
                <a:ea typeface="Lato" panose="020F0502020204030203" pitchFamily="34" charset="0"/>
                <a:cs typeface="Lato" panose="020F0502020204030203" pitchFamily="34" charset="0"/>
              </a:rPr>
              <a:t>.</a:t>
            </a:r>
          </a:p>
        </p:txBody>
      </p:sp>
      <p:pic>
        <p:nvPicPr>
          <p:cNvPr id="8" name="Picture 7" descr="A close-up of a table&#10;&#10;AI-generated content may be incorrect.">
            <a:extLst>
              <a:ext uri="{FF2B5EF4-FFF2-40B4-BE49-F238E27FC236}">
                <a16:creationId xmlns:a16="http://schemas.microsoft.com/office/drawing/2014/main" id="{33F90231-6C4C-282F-CE25-6E23DDBFF01A}"/>
              </a:ext>
            </a:extLst>
          </p:cNvPr>
          <p:cNvPicPr>
            <a:picLocks noChangeAspect="1"/>
          </p:cNvPicPr>
          <p:nvPr/>
        </p:nvPicPr>
        <p:blipFill>
          <a:blip r:embed="rId3">
            <a:extLst>
              <a:ext uri="{28A0092B-C50C-407E-A947-70E740481C1C}">
                <a14:useLocalDpi xmlns:a14="http://schemas.microsoft.com/office/drawing/2010/main" val="0"/>
              </a:ext>
            </a:extLst>
          </a:blip>
          <a:srcRect t="19407" r="2779"/>
          <a:stretch/>
        </p:blipFill>
        <p:spPr>
          <a:xfrm>
            <a:off x="1317326" y="4000850"/>
            <a:ext cx="7004649" cy="2390389"/>
          </a:xfrm>
          <a:prstGeom prst="rect">
            <a:avLst/>
          </a:prstGeom>
        </p:spPr>
      </p:pic>
    </p:spTree>
    <p:extLst>
      <p:ext uri="{BB962C8B-B14F-4D97-AF65-F5344CB8AC3E}">
        <p14:creationId xmlns:p14="http://schemas.microsoft.com/office/powerpoint/2010/main" val="446054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70929-670D-7093-40CA-C840BE4C2FC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012E6EC-3342-F842-090F-52931B1AD4CA}"/>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13</a:t>
            </a:fld>
            <a:endParaRPr lang="vi-VN" noProof="1"/>
          </a:p>
        </p:txBody>
      </p:sp>
      <p:sp>
        <p:nvSpPr>
          <p:cNvPr id="2" name="Title 1">
            <a:extLst>
              <a:ext uri="{FF2B5EF4-FFF2-40B4-BE49-F238E27FC236}">
                <a16:creationId xmlns:a16="http://schemas.microsoft.com/office/drawing/2014/main" id="{35325972-E73A-126D-621D-0AE11EA517BB}"/>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1C7410E8-9187-573F-630B-5581941B1CE6}"/>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.2 Các Thành Phần Chính của Kiến Trúc</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2653D970-FBB7-C5C2-508E-0DDAB551DF71}"/>
              </a:ext>
            </a:extLst>
          </p:cNvPr>
          <p:cNvSpPr txBox="1"/>
          <p:nvPr/>
        </p:nvSpPr>
        <p:spPr>
          <a:xfrm>
            <a:off x="247651" y="1112005"/>
            <a:ext cx="8562144" cy="1569660"/>
          </a:xfrm>
          <a:prstGeom prst="rect">
            <a:avLst/>
          </a:prstGeom>
          <a:noFill/>
        </p:spPr>
        <p:txBody>
          <a:bodyPr wrap="square">
            <a:spAutoFit/>
          </a:bodyPr>
          <a:lstStyle/>
          <a:p>
            <a:pPr algn="just">
              <a:buNone/>
            </a:pPr>
            <a:r>
              <a:rPr lang="vi-VN" sz="1600" b="1" noProof="1">
                <a:latin typeface="Lato" panose="020F0502020204030203" pitchFamily="34" charset="0"/>
                <a:ea typeface="Lato" panose="020F0502020204030203" pitchFamily="34" charset="0"/>
                <a:cs typeface="Lato" panose="020F0502020204030203" pitchFamily="34" charset="0"/>
              </a:rPr>
              <a:t>Self-Attention </a:t>
            </a:r>
            <a:r>
              <a:rPr lang="vi-VN" sz="1600" noProof="1">
                <a:latin typeface="Lato" panose="020F0502020204030203" pitchFamily="34" charset="0"/>
                <a:ea typeface="Lato" panose="020F0502020204030203" pitchFamily="34" charset="0"/>
                <a:cs typeface="Lato" panose="020F0502020204030203" pitchFamily="34" charset="0"/>
              </a:rPr>
              <a:t>và</a:t>
            </a:r>
            <a:r>
              <a:rPr lang="vi-VN" sz="1600" b="1" noProof="1">
                <a:latin typeface="Lato" panose="020F0502020204030203" pitchFamily="34" charset="0"/>
                <a:ea typeface="Lato" panose="020F0502020204030203" pitchFamily="34" charset="0"/>
                <a:cs typeface="Lato" panose="020F0502020204030203" pitchFamily="34" charset="0"/>
              </a:rPr>
              <a:t> Multi-Head Attention</a:t>
            </a: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r>
              <a:rPr lang="vi-VN" sz="1600" b="1" noProof="1">
                <a:latin typeface="Lato" panose="020F0502020204030203" pitchFamily="34" charset="0"/>
                <a:ea typeface="Lato" panose="020F0502020204030203" pitchFamily="34" charset="0"/>
                <a:cs typeface="Lato" panose="020F0502020204030203" pitchFamily="34" charset="0"/>
              </a:rPr>
              <a:t>Self-Attention</a:t>
            </a:r>
            <a:r>
              <a:rPr lang="vi-VN" sz="1600" noProof="1">
                <a:latin typeface="Lato" panose="020F0502020204030203" pitchFamily="34" charset="0"/>
                <a:ea typeface="Lato" panose="020F0502020204030203" pitchFamily="34" charset="0"/>
                <a:cs typeface="Lato" panose="020F0502020204030203" pitchFamily="34" charset="0"/>
              </a:rPr>
              <a:t>: Cơ chế này cho phép mỗi token trong chuỗi “chú ý” đến tất cả các token khác để định lượng mức độ liên quan của chúng. Quá trình này được thực hiện thông qua việc tính toán các vector Query (Q), Key (K) và Value (V) từ các embedding. Công thức chung của self-attention là:</a:t>
            </a:r>
            <a:endParaRPr lang="en-US" sz="1600" noProof="1">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C1993DF-FDEB-E6C1-25DF-90F5558BD865}"/>
                  </a:ext>
                </a:extLst>
              </p:cNvPr>
              <p:cNvSpPr txBox="1"/>
              <p:nvPr/>
            </p:nvSpPr>
            <p:spPr>
              <a:xfrm>
                <a:off x="1454514" y="2431190"/>
                <a:ext cx="6148418" cy="71590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𝐴𝑡𝑡𝑒𝑛𝑡𝑖𝑜𝑛</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ad>
                                <m:radPr>
                                  <m:degHide m:val="on"/>
                                  <m:ctrlPr>
                                    <a:rPr lang="en-US" i="1">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𝑘</m:t>
                                      </m:r>
                                    </m:sub>
                                  </m:sSub>
                                </m:e>
                              </m:rad>
                            </m:den>
                          </m:f>
                        </m:e>
                      </m:d>
                      <m:r>
                        <a:rPr lang="en-US" b="0" i="1" smtClean="0">
                          <a:latin typeface="Cambria Math" panose="02040503050406030204" pitchFamily="18" charset="0"/>
                        </a:rPr>
                        <m:t>𝑉</m:t>
                      </m:r>
                    </m:oMath>
                  </m:oMathPara>
                </a14:m>
                <a:endParaRPr lang="vi-VN"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3" name="TextBox 2">
                <a:extLst>
                  <a:ext uri="{FF2B5EF4-FFF2-40B4-BE49-F238E27FC236}">
                    <a16:creationId xmlns:a16="http://schemas.microsoft.com/office/drawing/2014/main" id="{AC1993DF-FDEB-E6C1-25DF-90F5558BD865}"/>
                  </a:ext>
                </a:extLst>
              </p:cNvPr>
              <p:cNvSpPr txBox="1">
                <a:spLocks noRot="1" noChangeAspect="1" noMove="1" noResize="1" noEditPoints="1" noAdjustHandles="1" noChangeArrowheads="1" noChangeShapeType="1" noTextEdit="1"/>
              </p:cNvSpPr>
              <p:nvPr/>
            </p:nvSpPr>
            <p:spPr>
              <a:xfrm>
                <a:off x="1454514" y="2431190"/>
                <a:ext cx="6148418" cy="715902"/>
              </a:xfrm>
              <a:prstGeom prst="rect">
                <a:avLst/>
              </a:prstGeom>
              <a:blipFill>
                <a:blip r:embed="rId2"/>
                <a:stretch>
                  <a:fillRect b="-855"/>
                </a:stretch>
              </a:blipFill>
            </p:spPr>
            <p:txBody>
              <a:bodyPr/>
              <a:lstStyle/>
              <a:p>
                <a:r>
                  <a:rPr lang="vi-VN">
                    <a:noFill/>
                  </a:rPr>
                  <a:t> </a:t>
                </a:r>
              </a:p>
            </p:txBody>
          </p:sp>
        </mc:Fallback>
      </mc:AlternateContent>
      <p:sp>
        <p:nvSpPr>
          <p:cNvPr id="6" name="TextBox 5">
            <a:extLst>
              <a:ext uri="{FF2B5EF4-FFF2-40B4-BE49-F238E27FC236}">
                <a16:creationId xmlns:a16="http://schemas.microsoft.com/office/drawing/2014/main" id="{DD0C41D4-7D54-A9DB-4F08-A4B780725BEF}"/>
              </a:ext>
            </a:extLst>
          </p:cNvPr>
          <p:cNvSpPr txBox="1"/>
          <p:nvPr/>
        </p:nvSpPr>
        <p:spPr>
          <a:xfrm>
            <a:off x="290928" y="2982150"/>
            <a:ext cx="8562144" cy="1077218"/>
          </a:xfrm>
          <a:prstGeom prst="rect">
            <a:avLst/>
          </a:prstGeom>
          <a:noFill/>
        </p:spPr>
        <p:txBody>
          <a:bodyPr wrap="square">
            <a:spAutoFit/>
          </a:bodyPr>
          <a:lstStyle/>
          <a:p>
            <a:pPr>
              <a:buNone/>
            </a:pPr>
            <a:r>
              <a:rPr lang="vi-VN" sz="1600" dirty="0">
                <a:latin typeface="Lato" panose="020F0502020204030203" pitchFamily="34" charset="0"/>
                <a:ea typeface="Lato" panose="020F0502020204030203" pitchFamily="34" charset="0"/>
                <a:cs typeface="Lato" panose="020F0502020204030203" pitchFamily="34" charset="0"/>
              </a:rPr>
              <a:t>Trong đó:</a:t>
            </a:r>
          </a:p>
          <a:p>
            <a:pPr marL="285750" indent="-285750">
              <a:buFont typeface="Arial" panose="020B0604020202020204" pitchFamily="34" charset="0"/>
              <a:buChar char="•"/>
            </a:pPr>
            <a:r>
              <a:rPr lang="vi-VN" sz="1600" b="1" dirty="0">
                <a:latin typeface="Lato" panose="020F0502020204030203" pitchFamily="34" charset="0"/>
                <a:ea typeface="Lato" panose="020F0502020204030203" pitchFamily="34" charset="0"/>
                <a:cs typeface="Lato" panose="020F0502020204030203" pitchFamily="34" charset="0"/>
              </a:rPr>
              <a:t>Q:</a:t>
            </a:r>
            <a:r>
              <a:rPr lang="vi-VN" sz="1600" dirty="0">
                <a:latin typeface="Lato" panose="020F0502020204030203" pitchFamily="34" charset="0"/>
                <a:ea typeface="Lato" panose="020F0502020204030203" pitchFamily="34" charset="0"/>
                <a:cs typeface="Lato" panose="020F0502020204030203" pitchFamily="34" charset="0"/>
              </a:rPr>
              <a:t> Biểu diễn của </a:t>
            </a:r>
            <a:r>
              <a:rPr lang="vi-VN" sz="1600" dirty="0" err="1">
                <a:latin typeface="Lato" panose="020F0502020204030203" pitchFamily="34" charset="0"/>
                <a:ea typeface="Lato" panose="020F0502020204030203" pitchFamily="34" charset="0"/>
                <a:cs typeface="Lato" panose="020F0502020204030203" pitchFamily="34" charset="0"/>
              </a:rPr>
              <a:t>token</a:t>
            </a:r>
            <a:r>
              <a:rPr lang="vi-VN" sz="1600" dirty="0">
                <a:latin typeface="Lato" panose="020F0502020204030203" pitchFamily="34" charset="0"/>
                <a:ea typeface="Lato" panose="020F0502020204030203" pitchFamily="34" charset="0"/>
                <a:cs typeface="Lato" panose="020F0502020204030203" pitchFamily="34" charset="0"/>
              </a:rPr>
              <a:t> hiện tại cần xác định trọng số.</a:t>
            </a:r>
          </a:p>
          <a:p>
            <a:pPr marL="285750" indent="-285750">
              <a:buFont typeface="Arial" panose="020B0604020202020204" pitchFamily="34" charset="0"/>
              <a:buChar char="•"/>
            </a:pPr>
            <a:r>
              <a:rPr lang="vi-VN" sz="1600" b="1" dirty="0">
                <a:latin typeface="Lato" panose="020F0502020204030203" pitchFamily="34" charset="0"/>
                <a:ea typeface="Lato" panose="020F0502020204030203" pitchFamily="34" charset="0"/>
                <a:cs typeface="Lato" panose="020F0502020204030203" pitchFamily="34" charset="0"/>
              </a:rPr>
              <a:t>K:</a:t>
            </a:r>
            <a:r>
              <a:rPr lang="vi-VN" sz="1600" dirty="0">
                <a:latin typeface="Lato" panose="020F0502020204030203" pitchFamily="34" charset="0"/>
                <a:ea typeface="Lato" panose="020F0502020204030203" pitchFamily="34" charset="0"/>
                <a:cs typeface="Lato" panose="020F0502020204030203" pitchFamily="34" charset="0"/>
              </a:rPr>
              <a:t> Biểu diễn của các </a:t>
            </a:r>
            <a:r>
              <a:rPr lang="vi-VN" sz="1600" dirty="0" err="1">
                <a:latin typeface="Lato" panose="020F0502020204030203" pitchFamily="34" charset="0"/>
                <a:ea typeface="Lato" panose="020F0502020204030203" pitchFamily="34" charset="0"/>
                <a:cs typeface="Lato" panose="020F0502020204030203" pitchFamily="34" charset="0"/>
              </a:rPr>
              <a:t>token</a:t>
            </a:r>
            <a:r>
              <a:rPr lang="vi-VN" sz="1600" dirty="0">
                <a:latin typeface="Lato" panose="020F0502020204030203" pitchFamily="34" charset="0"/>
                <a:ea typeface="Lato" panose="020F0502020204030203" pitchFamily="34" charset="0"/>
                <a:cs typeface="Lato" panose="020F0502020204030203" pitchFamily="34" charset="0"/>
              </a:rPr>
              <a:t> trong chuỗi để so sánh.</a:t>
            </a:r>
          </a:p>
          <a:p>
            <a:pPr marL="285750" indent="-285750">
              <a:buFont typeface="Arial" panose="020B0604020202020204" pitchFamily="34" charset="0"/>
              <a:buChar char="•"/>
            </a:pPr>
            <a:r>
              <a:rPr lang="vi-VN" sz="1600" b="1" dirty="0">
                <a:latin typeface="Lato" panose="020F0502020204030203" pitchFamily="34" charset="0"/>
                <a:ea typeface="Lato" panose="020F0502020204030203" pitchFamily="34" charset="0"/>
                <a:cs typeface="Lato" panose="020F0502020204030203" pitchFamily="34" charset="0"/>
              </a:rPr>
              <a:t>V:</a:t>
            </a:r>
            <a:r>
              <a:rPr lang="vi-VN" sz="1600" dirty="0">
                <a:latin typeface="Lato" panose="020F0502020204030203" pitchFamily="34" charset="0"/>
                <a:ea typeface="Lato" panose="020F0502020204030203" pitchFamily="34" charset="0"/>
                <a:cs typeface="Lato" panose="020F0502020204030203" pitchFamily="34" charset="0"/>
              </a:rPr>
              <a:t> Giá trị của các </a:t>
            </a:r>
            <a:r>
              <a:rPr lang="vi-VN" sz="1600" dirty="0" err="1">
                <a:latin typeface="Lato" panose="020F0502020204030203" pitchFamily="34" charset="0"/>
                <a:ea typeface="Lato" panose="020F0502020204030203" pitchFamily="34" charset="0"/>
                <a:cs typeface="Lato" panose="020F0502020204030203" pitchFamily="34" charset="0"/>
              </a:rPr>
              <a:t>token</a:t>
            </a:r>
            <a:r>
              <a:rPr lang="vi-VN" sz="1600" dirty="0">
                <a:latin typeface="Lato" panose="020F0502020204030203" pitchFamily="34" charset="0"/>
                <a:ea typeface="Lato" panose="020F0502020204030203" pitchFamily="34" charset="0"/>
                <a:cs typeface="Lato" panose="020F0502020204030203" pitchFamily="34" charset="0"/>
              </a:rPr>
              <a:t> sau khi được cân nặng bởi </a:t>
            </a:r>
            <a:r>
              <a:rPr lang="vi-VN" sz="1600" dirty="0" err="1">
                <a:latin typeface="Lato" panose="020F0502020204030203" pitchFamily="34" charset="0"/>
                <a:ea typeface="Lato" panose="020F0502020204030203" pitchFamily="34" charset="0"/>
                <a:cs typeface="Lato" panose="020F0502020204030203" pitchFamily="34" charset="0"/>
              </a:rPr>
              <a:t>attention</a:t>
            </a:r>
            <a:r>
              <a:rPr lang="vi-VN" sz="1600" dirty="0">
                <a:latin typeface="Lato" panose="020F0502020204030203" pitchFamily="34" charset="0"/>
                <a:ea typeface="Lato" panose="020F0502020204030203" pitchFamily="34" charset="0"/>
                <a:cs typeface="Lato" panose="020F0502020204030203" pitchFamily="34" charset="0"/>
              </a:rPr>
              <a:t>.</a:t>
            </a:r>
          </a:p>
        </p:txBody>
      </p:sp>
      <p:pic>
        <p:nvPicPr>
          <p:cNvPr id="8" name="Picture 7" descr="A close-up of a table&#10;&#10;AI-generated content may be incorrect.">
            <a:extLst>
              <a:ext uri="{FF2B5EF4-FFF2-40B4-BE49-F238E27FC236}">
                <a16:creationId xmlns:a16="http://schemas.microsoft.com/office/drawing/2014/main" id="{4C0AE02E-3B2D-D4C2-3FBB-882F6FD2AA25}"/>
              </a:ext>
            </a:extLst>
          </p:cNvPr>
          <p:cNvPicPr>
            <a:picLocks noChangeAspect="1"/>
          </p:cNvPicPr>
          <p:nvPr/>
        </p:nvPicPr>
        <p:blipFill>
          <a:blip r:embed="rId3">
            <a:extLst>
              <a:ext uri="{28A0092B-C50C-407E-A947-70E740481C1C}">
                <a14:useLocalDpi xmlns:a14="http://schemas.microsoft.com/office/drawing/2010/main" val="0"/>
              </a:ext>
            </a:extLst>
          </a:blip>
          <a:srcRect t="19407" r="2779"/>
          <a:stretch/>
        </p:blipFill>
        <p:spPr>
          <a:xfrm>
            <a:off x="1317326" y="4000850"/>
            <a:ext cx="7004649" cy="2390389"/>
          </a:xfrm>
          <a:prstGeom prst="rect">
            <a:avLst/>
          </a:prstGeom>
        </p:spPr>
      </p:pic>
    </p:spTree>
    <p:extLst>
      <p:ext uri="{BB962C8B-B14F-4D97-AF65-F5344CB8AC3E}">
        <p14:creationId xmlns:p14="http://schemas.microsoft.com/office/powerpoint/2010/main" val="404180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54C58-D718-8B63-86E9-615B2D7C55F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52C6955-C03E-68BB-C490-B87E9D1BD932}"/>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14</a:t>
            </a:fld>
            <a:endParaRPr lang="vi-VN" noProof="1"/>
          </a:p>
        </p:txBody>
      </p:sp>
      <p:sp>
        <p:nvSpPr>
          <p:cNvPr id="2" name="Title 1">
            <a:extLst>
              <a:ext uri="{FF2B5EF4-FFF2-40B4-BE49-F238E27FC236}">
                <a16:creationId xmlns:a16="http://schemas.microsoft.com/office/drawing/2014/main" id="{B9E85C5A-24D7-2C3A-C9D9-2954C87F1480}"/>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939D620C-8A27-F754-57D4-B6DE8A1F5697}"/>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.2 Các Thành Phần Chính của Kiến Trúc</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B4F496C1-3DF4-0822-463E-F64736BC7857}"/>
              </a:ext>
            </a:extLst>
          </p:cNvPr>
          <p:cNvSpPr txBox="1"/>
          <p:nvPr/>
        </p:nvSpPr>
        <p:spPr>
          <a:xfrm>
            <a:off x="247651" y="1112005"/>
            <a:ext cx="8562144" cy="1569660"/>
          </a:xfrm>
          <a:prstGeom prst="rect">
            <a:avLst/>
          </a:prstGeom>
          <a:noFill/>
        </p:spPr>
        <p:txBody>
          <a:bodyPr wrap="square">
            <a:spAutoFit/>
          </a:bodyPr>
          <a:lstStyle/>
          <a:p>
            <a:pPr algn="just">
              <a:buNone/>
            </a:pPr>
            <a:r>
              <a:rPr lang="vi-VN" sz="1600" b="1" noProof="1">
                <a:latin typeface="Lato" panose="020F0502020204030203" pitchFamily="34" charset="0"/>
                <a:ea typeface="Lato" panose="020F0502020204030203" pitchFamily="34" charset="0"/>
                <a:cs typeface="Lato" panose="020F0502020204030203" pitchFamily="34" charset="0"/>
              </a:rPr>
              <a:t>Self-Attention </a:t>
            </a:r>
            <a:r>
              <a:rPr lang="vi-VN" sz="1600" noProof="1">
                <a:latin typeface="Lato" panose="020F0502020204030203" pitchFamily="34" charset="0"/>
                <a:ea typeface="Lato" panose="020F0502020204030203" pitchFamily="34" charset="0"/>
                <a:cs typeface="Lato" panose="020F0502020204030203" pitchFamily="34" charset="0"/>
              </a:rPr>
              <a:t>và</a:t>
            </a:r>
            <a:r>
              <a:rPr lang="vi-VN" sz="1600" b="1" noProof="1">
                <a:latin typeface="Lato" panose="020F0502020204030203" pitchFamily="34" charset="0"/>
                <a:ea typeface="Lato" panose="020F0502020204030203" pitchFamily="34" charset="0"/>
                <a:cs typeface="Lato" panose="020F0502020204030203" pitchFamily="34" charset="0"/>
              </a:rPr>
              <a:t> Multi-Head Attention</a:t>
            </a: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r>
              <a:rPr lang="vi-VN" sz="1600" b="1" noProof="1">
                <a:latin typeface="Lato" panose="020F0502020204030203" pitchFamily="34" charset="0"/>
                <a:ea typeface="Lato" panose="020F0502020204030203" pitchFamily="34" charset="0"/>
                <a:cs typeface="Lato" panose="020F0502020204030203" pitchFamily="34" charset="0"/>
              </a:rPr>
              <a:t>Self-Attention</a:t>
            </a:r>
            <a:r>
              <a:rPr lang="vi-VN" sz="1600" noProof="1">
                <a:latin typeface="Lato" panose="020F0502020204030203" pitchFamily="34" charset="0"/>
                <a:ea typeface="Lato" panose="020F0502020204030203" pitchFamily="34" charset="0"/>
                <a:cs typeface="Lato" panose="020F0502020204030203" pitchFamily="34" charset="0"/>
              </a:rPr>
              <a:t>: Cơ chế này cho phép mỗi token trong chuỗi “chú ý” đến tất cả các token khác để định lượng mức độ liên quan của chúng. Quá trình này được thực hiện thông qua việc tính toán các vector Query (Q), Key (K) và Value (V) từ các embedding. Công thức chung của self-attention là:</a:t>
            </a:r>
            <a:endParaRPr lang="en-US" sz="1600" noProof="1">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BF470CA-D6B3-2D11-54C5-AE694F706937}"/>
                  </a:ext>
                </a:extLst>
              </p:cNvPr>
              <p:cNvSpPr txBox="1"/>
              <p:nvPr/>
            </p:nvSpPr>
            <p:spPr>
              <a:xfrm>
                <a:off x="1454514" y="2431190"/>
                <a:ext cx="6148418" cy="7159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𝐴𝑡𝑡𝑒𝑛𝑡𝑖𝑜𝑛</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ad>
                                <m:radPr>
                                  <m:degHide m:val="on"/>
                                  <m:ctrlPr>
                                    <a:rPr lang="en-US" i="1">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𝑘</m:t>
                                      </m:r>
                                    </m:sub>
                                  </m:sSub>
                                </m:e>
                              </m:rad>
                            </m:den>
                          </m:f>
                        </m:e>
                      </m:d>
                      <m:r>
                        <a:rPr lang="en-US" b="0" i="1" smtClean="0">
                          <a:latin typeface="Cambria Math" panose="02040503050406030204" pitchFamily="18" charset="0"/>
                        </a:rPr>
                        <m:t>𝑉</m:t>
                      </m:r>
                    </m:oMath>
                  </m:oMathPara>
                </a14:m>
                <a:endParaRPr lang="vi-VN"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3" name="TextBox 2">
                <a:extLst>
                  <a:ext uri="{FF2B5EF4-FFF2-40B4-BE49-F238E27FC236}">
                    <a16:creationId xmlns:a16="http://schemas.microsoft.com/office/drawing/2014/main" id="{9BF470CA-D6B3-2D11-54C5-AE694F706937}"/>
                  </a:ext>
                </a:extLst>
              </p:cNvPr>
              <p:cNvSpPr txBox="1">
                <a:spLocks noRot="1" noChangeAspect="1" noMove="1" noResize="1" noEditPoints="1" noAdjustHandles="1" noChangeArrowheads="1" noChangeShapeType="1" noTextEdit="1"/>
              </p:cNvSpPr>
              <p:nvPr/>
            </p:nvSpPr>
            <p:spPr>
              <a:xfrm>
                <a:off x="1454514" y="2431190"/>
                <a:ext cx="6148418" cy="715902"/>
              </a:xfrm>
              <a:prstGeom prst="rect">
                <a:avLst/>
              </a:prstGeom>
              <a:blipFill>
                <a:blip r:embed="rId2"/>
                <a:stretch>
                  <a:fillRect b="-855"/>
                </a:stretch>
              </a:blipFill>
            </p:spPr>
            <p:txBody>
              <a:bodyPr/>
              <a:lstStyle/>
              <a:p>
                <a:r>
                  <a:rPr lang="vi-VN">
                    <a:noFill/>
                  </a:rPr>
                  <a:t> </a:t>
                </a:r>
              </a:p>
            </p:txBody>
          </p:sp>
        </mc:Fallback>
      </mc:AlternateContent>
      <p:pic>
        <p:nvPicPr>
          <p:cNvPr id="4" name="Content Placeholder 10" descr="A screenshot of a math test&#10;&#10;AI-generated content may be incorrect.">
            <a:extLst>
              <a:ext uri="{FF2B5EF4-FFF2-40B4-BE49-F238E27FC236}">
                <a16:creationId xmlns:a16="http://schemas.microsoft.com/office/drawing/2014/main" id="{98219309-9E1B-5142-59B9-7E9A0CCF65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26126" y="3245029"/>
            <a:ext cx="5987049" cy="3095741"/>
          </a:xfrm>
        </p:spPr>
      </p:pic>
    </p:spTree>
    <p:extLst>
      <p:ext uri="{BB962C8B-B14F-4D97-AF65-F5344CB8AC3E}">
        <p14:creationId xmlns:p14="http://schemas.microsoft.com/office/powerpoint/2010/main" val="448530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63873-F35F-FC36-F74A-9DAD2C2BF3E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5B6220D-CC8C-A5A0-CA62-28A12B526667}"/>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15</a:t>
            </a:fld>
            <a:endParaRPr lang="vi-VN" noProof="1"/>
          </a:p>
        </p:txBody>
      </p:sp>
      <p:sp>
        <p:nvSpPr>
          <p:cNvPr id="2" name="Title 1">
            <a:extLst>
              <a:ext uri="{FF2B5EF4-FFF2-40B4-BE49-F238E27FC236}">
                <a16:creationId xmlns:a16="http://schemas.microsoft.com/office/drawing/2014/main" id="{C856E8E5-33FF-ABD8-ACD0-C67541B3A2F4}"/>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3A6C45BD-0131-F327-DA55-753AABD76DCD}"/>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.2 Các Thành Phần Chính của Kiến Trúc</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892C0A30-AE29-C0B3-98FE-D1B34BC1D660}"/>
              </a:ext>
            </a:extLst>
          </p:cNvPr>
          <p:cNvSpPr txBox="1"/>
          <p:nvPr/>
        </p:nvSpPr>
        <p:spPr>
          <a:xfrm>
            <a:off x="247651" y="1112005"/>
            <a:ext cx="8562144" cy="1815882"/>
          </a:xfrm>
          <a:prstGeom prst="rect">
            <a:avLst/>
          </a:prstGeom>
          <a:noFill/>
        </p:spPr>
        <p:txBody>
          <a:bodyPr wrap="square">
            <a:spAutoFit/>
          </a:bodyPr>
          <a:lstStyle/>
          <a:p>
            <a:pPr algn="just">
              <a:buNone/>
            </a:pPr>
            <a:r>
              <a:rPr lang="vi-VN" sz="1600" b="1" noProof="1">
                <a:latin typeface="Lato" panose="020F0502020204030203" pitchFamily="34" charset="0"/>
                <a:ea typeface="Lato" panose="020F0502020204030203" pitchFamily="34" charset="0"/>
                <a:cs typeface="Lato" panose="020F0502020204030203" pitchFamily="34" charset="0"/>
              </a:rPr>
              <a:t>Self-Attention </a:t>
            </a:r>
            <a:r>
              <a:rPr lang="vi-VN" sz="1600" noProof="1">
                <a:latin typeface="Lato" panose="020F0502020204030203" pitchFamily="34" charset="0"/>
                <a:ea typeface="Lato" panose="020F0502020204030203" pitchFamily="34" charset="0"/>
                <a:cs typeface="Lato" panose="020F0502020204030203" pitchFamily="34" charset="0"/>
              </a:rPr>
              <a:t>và</a:t>
            </a:r>
            <a:r>
              <a:rPr lang="vi-VN" sz="1600" b="1" noProof="1">
                <a:latin typeface="Lato" panose="020F0502020204030203" pitchFamily="34" charset="0"/>
                <a:ea typeface="Lato" panose="020F0502020204030203" pitchFamily="34" charset="0"/>
                <a:cs typeface="Lato" panose="020F0502020204030203" pitchFamily="34" charset="0"/>
              </a:rPr>
              <a:t> Multi-Head Attention</a:t>
            </a: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r>
              <a:rPr lang="vi-VN" sz="1600" b="1" noProof="1">
                <a:latin typeface="Lato" panose="020F0502020204030203" pitchFamily="34" charset="0"/>
                <a:ea typeface="Lato" panose="020F0502020204030203" pitchFamily="34" charset="0"/>
                <a:cs typeface="Lato" panose="020F0502020204030203" pitchFamily="34" charset="0"/>
              </a:rPr>
              <a:t>Multi-Head Attention</a:t>
            </a:r>
            <a:r>
              <a:rPr lang="vi-VN" sz="1600" noProof="1">
                <a:latin typeface="Lato" panose="020F0502020204030203" pitchFamily="34" charset="0"/>
                <a:ea typeface="Lato" panose="020F0502020204030203" pitchFamily="34" charset="0"/>
                <a:cs typeface="Lato" panose="020F0502020204030203" pitchFamily="34" charset="0"/>
              </a:rPr>
              <a:t>: Thay vì tính toán một cơ chế attention duy nhất, mô hình Transformer chia nhỏ các vector Q, K, V thành nhiều “đầu” attention (heads) song song. Mỗi head học được một khía cạnh khác nhau của mối quan hệ giữa các token, từ đó tăng cường khả năng biểu diễn tổng hợp của mô hình. Sau đó, kết quả từ các head được hợp nhất lại qua một lớp tuyến tính.</a:t>
            </a:r>
            <a:endParaRPr lang="en-US" sz="1600" noProof="1">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120D972-D9C5-3054-88A2-BEA8A4DA5166}"/>
                  </a:ext>
                </a:extLst>
              </p:cNvPr>
              <p:cNvSpPr txBox="1"/>
              <p:nvPr/>
            </p:nvSpPr>
            <p:spPr>
              <a:xfrm>
                <a:off x="1454514" y="2711059"/>
                <a:ext cx="61484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𝑀𝑢𝑙𝑡𝑖𝐻𝑒𝑎𝑑</m:t>
                      </m:r>
                      <m:d>
                        <m:dPr>
                          <m:ctrlPr>
                            <a:rPr lang="en-US" b="0" i="1" smtClean="0">
                              <a:latin typeface="Cambria Math" panose="02040503050406030204" pitchFamily="18" charset="0"/>
                            </a:rPr>
                          </m:ctrlPr>
                        </m:dPr>
                        <m:e>
                          <m:r>
                            <a:rPr lang="en-US" b="0" i="1" smtClean="0">
                              <a:latin typeface="Cambria Math" panose="02040503050406030204" pitchFamily="18" charset="0"/>
                            </a:rPr>
                            <m:t>𝑄</m:t>
                          </m:r>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𝐶𝑜𝑛𝑐𝑎𝑡</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h𝑒𝑎𝑑</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h𝑒𝑎𝑑</m:t>
                              </m:r>
                            </m:e>
                            <m:sub>
                              <m:r>
                                <a:rPr lang="en-US" b="0" i="1" smtClean="0">
                                  <a:latin typeface="Cambria Math" panose="02040503050406030204" pitchFamily="18" charset="0"/>
                                </a:rPr>
                                <m:t>h</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0</m:t>
                          </m:r>
                        </m:sup>
                      </m:sSup>
                    </m:oMath>
                  </m:oMathPara>
                </a14:m>
                <a:endParaRPr lang="en-US" b="0" dirty="0">
                  <a:latin typeface="Lato" panose="020F0502020204030203" pitchFamily="34" charset="0"/>
                </a:endParaRPr>
              </a:p>
            </p:txBody>
          </p:sp>
        </mc:Choice>
        <mc:Fallback>
          <p:sp>
            <p:nvSpPr>
              <p:cNvPr id="3" name="TextBox 2">
                <a:extLst>
                  <a:ext uri="{FF2B5EF4-FFF2-40B4-BE49-F238E27FC236}">
                    <a16:creationId xmlns:a16="http://schemas.microsoft.com/office/drawing/2014/main" id="{A120D972-D9C5-3054-88A2-BEA8A4DA5166}"/>
                  </a:ext>
                </a:extLst>
              </p:cNvPr>
              <p:cNvSpPr txBox="1">
                <a:spLocks noRot="1" noChangeAspect="1" noMove="1" noResize="1" noEditPoints="1" noAdjustHandles="1" noChangeArrowheads="1" noChangeShapeType="1" noTextEdit="1"/>
              </p:cNvSpPr>
              <p:nvPr/>
            </p:nvSpPr>
            <p:spPr>
              <a:xfrm>
                <a:off x="1454514" y="2711059"/>
                <a:ext cx="6148418" cy="276999"/>
              </a:xfrm>
              <a:prstGeom prst="rect">
                <a:avLst/>
              </a:prstGeom>
              <a:blipFill>
                <a:blip r:embed="rId2"/>
                <a:stretch>
                  <a:fillRect b="-35556"/>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3DFBBC7-49CE-2BA6-E247-322F7A371752}"/>
                  </a:ext>
                </a:extLst>
              </p:cNvPr>
              <p:cNvSpPr txBox="1"/>
              <p:nvPr/>
            </p:nvSpPr>
            <p:spPr>
              <a:xfrm>
                <a:off x="1497791" y="3017690"/>
                <a:ext cx="6148418" cy="337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h𝑒𝑎𝑑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𝐴𝑡𝑡𝑒𝑛𝑡𝑖𝑜𝑛</m:t>
                      </m:r>
                      <m:r>
                        <a:rPr lang="en-US" b="0" i="1" smtClean="0">
                          <a:latin typeface="Cambria Math" panose="02040503050406030204" pitchFamily="18" charset="0"/>
                        </a:rPr>
                        <m:t>(</m:t>
                      </m:r>
                      <m:r>
                        <a:rPr lang="en-US" b="0" i="1" smtClean="0">
                          <a:latin typeface="Cambria Math" panose="02040503050406030204" pitchFamily="18" charset="0"/>
                        </a:rPr>
                        <m:t>𝑄</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𝑖</m:t>
                          </m:r>
                        </m:sub>
                        <m:sup>
                          <m:r>
                            <a:rPr lang="en-US" b="0" i="1" smtClean="0">
                              <a:latin typeface="Cambria Math" panose="02040503050406030204" pitchFamily="18" charset="0"/>
                            </a:rPr>
                            <m:t>𝑄</m:t>
                          </m:r>
                        </m:sup>
                      </m:sSubSup>
                      <m:r>
                        <a:rPr lang="en-US" b="0" i="1" smtClean="0">
                          <a:latin typeface="Cambria Math" panose="02040503050406030204" pitchFamily="18" charset="0"/>
                        </a:rPr>
                        <m:t>,</m:t>
                      </m:r>
                      <m:r>
                        <a:rPr lang="en-US" b="0" i="1" smtClean="0">
                          <a:latin typeface="Cambria Math" panose="02040503050406030204" pitchFamily="18" charset="0"/>
                        </a:rPr>
                        <m:t>𝐾</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𝑉</m:t>
                          </m:r>
                          <m:r>
                            <a:rPr lang="en-US" i="1">
                              <a:latin typeface="Cambria Math" panose="02040503050406030204" pitchFamily="18" charset="0"/>
                            </a:rPr>
                            <m:t>𝑊</m:t>
                          </m:r>
                        </m:e>
                        <m:sub>
                          <m:r>
                            <a:rPr lang="en-US" i="1">
                              <a:latin typeface="Cambria Math" panose="02040503050406030204" pitchFamily="18" charset="0"/>
                            </a:rPr>
                            <m:t>𝑖</m:t>
                          </m:r>
                        </m:sub>
                        <m:sup>
                          <m:r>
                            <a:rPr lang="en-US" b="0" i="1" smtClean="0">
                              <a:latin typeface="Cambria Math" panose="02040503050406030204" pitchFamily="18" charset="0"/>
                            </a:rPr>
                            <m:t>𝑉</m:t>
                          </m:r>
                        </m:sup>
                      </m:sSubSup>
                      <m:r>
                        <a:rPr lang="en-US" b="0" i="1" smtClean="0">
                          <a:latin typeface="Cambria Math" panose="02040503050406030204" pitchFamily="18" charset="0"/>
                        </a:rPr>
                        <m:t>)</m:t>
                      </m:r>
                    </m:oMath>
                  </m:oMathPara>
                </a14:m>
                <a:endParaRPr lang="en-US" b="0" dirty="0">
                  <a:latin typeface="Lato" panose="020F0502020204030203" pitchFamily="34" charset="0"/>
                </a:endParaRPr>
              </a:p>
            </p:txBody>
          </p:sp>
        </mc:Choice>
        <mc:Fallback>
          <p:sp>
            <p:nvSpPr>
              <p:cNvPr id="9" name="TextBox 8">
                <a:extLst>
                  <a:ext uri="{FF2B5EF4-FFF2-40B4-BE49-F238E27FC236}">
                    <a16:creationId xmlns:a16="http://schemas.microsoft.com/office/drawing/2014/main" id="{03DFBBC7-49CE-2BA6-E247-322F7A371752}"/>
                  </a:ext>
                </a:extLst>
              </p:cNvPr>
              <p:cNvSpPr txBox="1">
                <a:spLocks noRot="1" noChangeAspect="1" noMove="1" noResize="1" noEditPoints="1" noAdjustHandles="1" noChangeArrowheads="1" noChangeShapeType="1" noTextEdit="1"/>
              </p:cNvSpPr>
              <p:nvPr/>
            </p:nvSpPr>
            <p:spPr>
              <a:xfrm>
                <a:off x="1497791" y="3017690"/>
                <a:ext cx="6148418" cy="337208"/>
              </a:xfrm>
              <a:prstGeom prst="rect">
                <a:avLst/>
              </a:prstGeom>
              <a:blipFill>
                <a:blip r:embed="rId3"/>
                <a:stretch>
                  <a:fillRect t="-1818" b="-23636"/>
                </a:stretch>
              </a:blipFill>
            </p:spPr>
            <p:txBody>
              <a:bodyPr/>
              <a:lstStyle/>
              <a:p>
                <a:r>
                  <a:rPr lang="vi-VN">
                    <a:noFill/>
                  </a:rPr>
                  <a:t> </a:t>
                </a:r>
              </a:p>
            </p:txBody>
          </p:sp>
        </mc:Fallback>
      </mc:AlternateContent>
      <p:pic>
        <p:nvPicPr>
          <p:cNvPr id="11" name="Picture 10" descr="A diagram of a machine&#10;&#10;AI-generated content may be incorrect.">
            <a:extLst>
              <a:ext uri="{FF2B5EF4-FFF2-40B4-BE49-F238E27FC236}">
                <a16:creationId xmlns:a16="http://schemas.microsoft.com/office/drawing/2014/main" id="{CE576720-99E3-F859-AC0A-655314124B9A}"/>
              </a:ext>
            </a:extLst>
          </p:cNvPr>
          <p:cNvPicPr>
            <a:picLocks noChangeAspect="1"/>
          </p:cNvPicPr>
          <p:nvPr/>
        </p:nvPicPr>
        <p:blipFill>
          <a:blip r:embed="rId4">
            <a:extLst>
              <a:ext uri="{28A0092B-C50C-407E-A947-70E740481C1C}">
                <a14:useLocalDpi xmlns:a14="http://schemas.microsoft.com/office/drawing/2010/main" val="0"/>
              </a:ext>
            </a:extLst>
          </a:blip>
          <a:srcRect l="2148" b="10511"/>
          <a:stretch/>
        </p:blipFill>
        <p:spPr>
          <a:xfrm>
            <a:off x="526211" y="3423906"/>
            <a:ext cx="8091577" cy="2886857"/>
          </a:xfrm>
          <a:prstGeom prst="rect">
            <a:avLst/>
          </a:prstGeom>
        </p:spPr>
      </p:pic>
    </p:spTree>
    <p:extLst>
      <p:ext uri="{BB962C8B-B14F-4D97-AF65-F5344CB8AC3E}">
        <p14:creationId xmlns:p14="http://schemas.microsoft.com/office/powerpoint/2010/main" val="68155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710C7-CC1B-7329-873E-70A02134064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F3F854A-2F90-81FB-9A13-F29F9C262D21}"/>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16</a:t>
            </a:fld>
            <a:endParaRPr lang="vi-VN" noProof="1"/>
          </a:p>
        </p:txBody>
      </p:sp>
      <p:sp>
        <p:nvSpPr>
          <p:cNvPr id="2" name="Title 1">
            <a:extLst>
              <a:ext uri="{FF2B5EF4-FFF2-40B4-BE49-F238E27FC236}">
                <a16:creationId xmlns:a16="http://schemas.microsoft.com/office/drawing/2014/main" id="{D740541D-0254-38C0-0179-76C2276D4863}"/>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8109803F-A2AF-5986-B23F-28B6B9E5D071}"/>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.2 Các Thành Phần Chính của Kiến Trúc</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21AC6AAF-991A-C6AA-94B4-F63F33A11D3F}"/>
              </a:ext>
            </a:extLst>
          </p:cNvPr>
          <p:cNvSpPr txBox="1"/>
          <p:nvPr/>
        </p:nvSpPr>
        <p:spPr>
          <a:xfrm>
            <a:off x="247651" y="1112005"/>
            <a:ext cx="8562144" cy="1815882"/>
          </a:xfrm>
          <a:prstGeom prst="rect">
            <a:avLst/>
          </a:prstGeom>
          <a:noFill/>
        </p:spPr>
        <p:txBody>
          <a:bodyPr wrap="square">
            <a:spAutoFit/>
          </a:bodyPr>
          <a:lstStyle/>
          <a:p>
            <a:pPr algn="just">
              <a:buNone/>
            </a:pPr>
            <a:r>
              <a:rPr lang="vi-VN" sz="1600" b="1" noProof="1">
                <a:latin typeface="Lato" panose="020F0502020204030203" pitchFamily="34" charset="0"/>
                <a:ea typeface="Lato" panose="020F0502020204030203" pitchFamily="34" charset="0"/>
                <a:cs typeface="Lato" panose="020F0502020204030203" pitchFamily="34" charset="0"/>
              </a:rPr>
              <a:t>Self-Attention </a:t>
            </a:r>
            <a:r>
              <a:rPr lang="vi-VN" sz="1600" noProof="1">
                <a:latin typeface="Lato" panose="020F0502020204030203" pitchFamily="34" charset="0"/>
                <a:ea typeface="Lato" panose="020F0502020204030203" pitchFamily="34" charset="0"/>
                <a:cs typeface="Lato" panose="020F0502020204030203" pitchFamily="34" charset="0"/>
              </a:rPr>
              <a:t>và</a:t>
            </a:r>
            <a:r>
              <a:rPr lang="vi-VN" sz="1600" b="1" noProof="1">
                <a:latin typeface="Lato" panose="020F0502020204030203" pitchFamily="34" charset="0"/>
                <a:ea typeface="Lato" panose="020F0502020204030203" pitchFamily="34" charset="0"/>
                <a:cs typeface="Lato" panose="020F0502020204030203" pitchFamily="34" charset="0"/>
              </a:rPr>
              <a:t> Multi-Head Attention</a:t>
            </a: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r>
              <a:rPr lang="vi-VN" sz="1600" b="1" noProof="1">
                <a:latin typeface="Lato" panose="020F0502020204030203" pitchFamily="34" charset="0"/>
                <a:ea typeface="Lato" panose="020F0502020204030203" pitchFamily="34" charset="0"/>
                <a:cs typeface="Lato" panose="020F0502020204030203" pitchFamily="34" charset="0"/>
              </a:rPr>
              <a:t>Multi-Head Attention</a:t>
            </a:r>
            <a:r>
              <a:rPr lang="vi-VN" sz="1600" noProof="1">
                <a:latin typeface="Lato" panose="020F0502020204030203" pitchFamily="34" charset="0"/>
                <a:ea typeface="Lato" panose="020F0502020204030203" pitchFamily="34" charset="0"/>
                <a:cs typeface="Lato" panose="020F0502020204030203" pitchFamily="34" charset="0"/>
              </a:rPr>
              <a:t>: Thay vì tính toán một cơ chế attention duy nhất, mô hình Transformer chia nhỏ các vector Q, K, V thành nhiều “đầu” attention (heads) song song. Mỗi head học được một khía cạnh khác nhau của mối quan hệ giữa các token, từ đó tăng cường khả năng biểu diễn tổng hợp của mô hình. Sau đó, kết quả từ các head được hợp nhất lại qua một lớp tuyến tính.</a:t>
            </a:r>
            <a:endParaRPr lang="en-US" sz="1600" noProof="1">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E93105A-6B8F-8A09-330D-61646DB842A4}"/>
                  </a:ext>
                </a:extLst>
              </p:cNvPr>
              <p:cNvSpPr txBox="1"/>
              <p:nvPr/>
            </p:nvSpPr>
            <p:spPr>
              <a:xfrm>
                <a:off x="1454514" y="2711059"/>
                <a:ext cx="61484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𝑀𝑢𝑙𝑡𝑖𝐻𝑒𝑎𝑑</m:t>
                      </m:r>
                      <m:d>
                        <m:dPr>
                          <m:ctrlPr>
                            <a:rPr lang="en-US" b="0" i="1" smtClean="0">
                              <a:latin typeface="Cambria Math" panose="02040503050406030204" pitchFamily="18" charset="0"/>
                            </a:rPr>
                          </m:ctrlPr>
                        </m:dPr>
                        <m:e>
                          <m:r>
                            <a:rPr lang="en-US" b="0" i="1" smtClean="0">
                              <a:latin typeface="Cambria Math" panose="02040503050406030204" pitchFamily="18" charset="0"/>
                            </a:rPr>
                            <m:t>𝑄</m:t>
                          </m:r>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𝐶𝑜𝑛𝑐𝑎𝑡</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h𝑒𝑎𝑑</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h𝑒𝑎𝑑</m:t>
                              </m:r>
                            </m:e>
                            <m:sub>
                              <m:r>
                                <a:rPr lang="en-US" b="0" i="1" smtClean="0">
                                  <a:latin typeface="Cambria Math" panose="02040503050406030204" pitchFamily="18" charset="0"/>
                                </a:rPr>
                                <m:t>h</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0</m:t>
                          </m:r>
                        </m:sup>
                      </m:sSup>
                    </m:oMath>
                  </m:oMathPara>
                </a14:m>
                <a:endParaRPr lang="en-US" b="0" dirty="0">
                  <a:latin typeface="Lato" panose="020F0502020204030203" pitchFamily="34" charset="0"/>
                </a:endParaRPr>
              </a:p>
            </p:txBody>
          </p:sp>
        </mc:Choice>
        <mc:Fallback>
          <p:sp>
            <p:nvSpPr>
              <p:cNvPr id="3" name="TextBox 2">
                <a:extLst>
                  <a:ext uri="{FF2B5EF4-FFF2-40B4-BE49-F238E27FC236}">
                    <a16:creationId xmlns:a16="http://schemas.microsoft.com/office/drawing/2014/main" id="{9E93105A-6B8F-8A09-330D-61646DB842A4}"/>
                  </a:ext>
                </a:extLst>
              </p:cNvPr>
              <p:cNvSpPr txBox="1">
                <a:spLocks noRot="1" noChangeAspect="1" noMove="1" noResize="1" noEditPoints="1" noAdjustHandles="1" noChangeArrowheads="1" noChangeShapeType="1" noTextEdit="1"/>
              </p:cNvSpPr>
              <p:nvPr/>
            </p:nvSpPr>
            <p:spPr>
              <a:xfrm>
                <a:off x="1454514" y="2711059"/>
                <a:ext cx="6148418" cy="276999"/>
              </a:xfrm>
              <a:prstGeom prst="rect">
                <a:avLst/>
              </a:prstGeom>
              <a:blipFill>
                <a:blip r:embed="rId2"/>
                <a:stretch>
                  <a:fillRect b="-35556"/>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58663AE-B520-45A1-781A-20A80B06B015}"/>
                  </a:ext>
                </a:extLst>
              </p:cNvPr>
              <p:cNvSpPr txBox="1"/>
              <p:nvPr/>
            </p:nvSpPr>
            <p:spPr>
              <a:xfrm>
                <a:off x="1497791" y="3017690"/>
                <a:ext cx="6148418" cy="337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h𝑒𝑎𝑑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𝐴𝑡𝑡𝑒𝑛𝑡𝑖𝑜𝑛</m:t>
                      </m:r>
                      <m:r>
                        <a:rPr lang="en-US" b="0" i="1" smtClean="0">
                          <a:latin typeface="Cambria Math" panose="02040503050406030204" pitchFamily="18" charset="0"/>
                        </a:rPr>
                        <m:t>(</m:t>
                      </m:r>
                      <m:r>
                        <a:rPr lang="en-US" b="0" i="1" smtClean="0">
                          <a:latin typeface="Cambria Math" panose="02040503050406030204" pitchFamily="18" charset="0"/>
                        </a:rPr>
                        <m:t>𝑄</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𝑖</m:t>
                          </m:r>
                        </m:sub>
                        <m:sup>
                          <m:r>
                            <a:rPr lang="en-US" b="0" i="1" smtClean="0">
                              <a:latin typeface="Cambria Math" panose="02040503050406030204" pitchFamily="18" charset="0"/>
                            </a:rPr>
                            <m:t>𝑄</m:t>
                          </m:r>
                        </m:sup>
                      </m:sSubSup>
                      <m:r>
                        <a:rPr lang="en-US" b="0" i="1" smtClean="0">
                          <a:latin typeface="Cambria Math" panose="02040503050406030204" pitchFamily="18" charset="0"/>
                        </a:rPr>
                        <m:t>,</m:t>
                      </m:r>
                      <m:r>
                        <a:rPr lang="en-US" b="0" i="1" smtClean="0">
                          <a:latin typeface="Cambria Math" panose="02040503050406030204" pitchFamily="18" charset="0"/>
                        </a:rPr>
                        <m:t>𝐾</m:t>
                      </m:r>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𝑖</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𝑉</m:t>
                          </m:r>
                          <m:r>
                            <a:rPr lang="en-US" i="1">
                              <a:latin typeface="Cambria Math" panose="02040503050406030204" pitchFamily="18" charset="0"/>
                            </a:rPr>
                            <m:t>𝑊</m:t>
                          </m:r>
                        </m:e>
                        <m:sub>
                          <m:r>
                            <a:rPr lang="en-US" i="1">
                              <a:latin typeface="Cambria Math" panose="02040503050406030204" pitchFamily="18" charset="0"/>
                            </a:rPr>
                            <m:t>𝑖</m:t>
                          </m:r>
                        </m:sub>
                        <m:sup>
                          <m:r>
                            <a:rPr lang="en-US" b="0" i="1" smtClean="0">
                              <a:latin typeface="Cambria Math" panose="02040503050406030204" pitchFamily="18" charset="0"/>
                            </a:rPr>
                            <m:t>𝑉</m:t>
                          </m:r>
                        </m:sup>
                      </m:sSubSup>
                      <m:r>
                        <a:rPr lang="en-US" b="0" i="1" smtClean="0">
                          <a:latin typeface="Cambria Math" panose="02040503050406030204" pitchFamily="18" charset="0"/>
                        </a:rPr>
                        <m:t>)</m:t>
                      </m:r>
                    </m:oMath>
                  </m:oMathPara>
                </a14:m>
                <a:endParaRPr lang="en-US" b="0" dirty="0">
                  <a:latin typeface="Lato" panose="020F0502020204030203" pitchFamily="34" charset="0"/>
                </a:endParaRPr>
              </a:p>
            </p:txBody>
          </p:sp>
        </mc:Choice>
        <mc:Fallback>
          <p:sp>
            <p:nvSpPr>
              <p:cNvPr id="9" name="TextBox 8">
                <a:extLst>
                  <a:ext uri="{FF2B5EF4-FFF2-40B4-BE49-F238E27FC236}">
                    <a16:creationId xmlns:a16="http://schemas.microsoft.com/office/drawing/2014/main" id="{C58663AE-B520-45A1-781A-20A80B06B015}"/>
                  </a:ext>
                </a:extLst>
              </p:cNvPr>
              <p:cNvSpPr txBox="1">
                <a:spLocks noRot="1" noChangeAspect="1" noMove="1" noResize="1" noEditPoints="1" noAdjustHandles="1" noChangeArrowheads="1" noChangeShapeType="1" noTextEdit="1"/>
              </p:cNvSpPr>
              <p:nvPr/>
            </p:nvSpPr>
            <p:spPr>
              <a:xfrm>
                <a:off x="1497791" y="3017690"/>
                <a:ext cx="6148418" cy="337208"/>
              </a:xfrm>
              <a:prstGeom prst="rect">
                <a:avLst/>
              </a:prstGeom>
              <a:blipFill>
                <a:blip r:embed="rId3"/>
                <a:stretch>
                  <a:fillRect t="-1818" b="-23636"/>
                </a:stretch>
              </a:blipFill>
            </p:spPr>
            <p:txBody>
              <a:bodyPr/>
              <a:lstStyle/>
              <a:p>
                <a:r>
                  <a:rPr lang="vi-VN">
                    <a:noFill/>
                  </a:rPr>
                  <a:t> </a:t>
                </a:r>
              </a:p>
            </p:txBody>
          </p:sp>
        </mc:Fallback>
      </mc:AlternateContent>
      <p:pic>
        <p:nvPicPr>
          <p:cNvPr id="11" name="Picture 10" descr="A diagram of a machine&#10;&#10;AI-generated content may be incorrect.">
            <a:extLst>
              <a:ext uri="{FF2B5EF4-FFF2-40B4-BE49-F238E27FC236}">
                <a16:creationId xmlns:a16="http://schemas.microsoft.com/office/drawing/2014/main" id="{FB117475-FC53-18A2-A129-0B1AF99BCA10}"/>
              </a:ext>
            </a:extLst>
          </p:cNvPr>
          <p:cNvPicPr>
            <a:picLocks noChangeAspect="1"/>
          </p:cNvPicPr>
          <p:nvPr/>
        </p:nvPicPr>
        <p:blipFill>
          <a:blip r:embed="rId4">
            <a:extLst>
              <a:ext uri="{28A0092B-C50C-407E-A947-70E740481C1C}">
                <a14:useLocalDpi xmlns:a14="http://schemas.microsoft.com/office/drawing/2010/main" val="0"/>
              </a:ext>
            </a:extLst>
          </a:blip>
          <a:srcRect l="2148" b="10511"/>
          <a:stretch/>
        </p:blipFill>
        <p:spPr>
          <a:xfrm>
            <a:off x="526211" y="3423906"/>
            <a:ext cx="8091577" cy="2886857"/>
          </a:xfrm>
          <a:prstGeom prst="rect">
            <a:avLst/>
          </a:prstGeom>
        </p:spPr>
      </p:pic>
    </p:spTree>
    <p:extLst>
      <p:ext uri="{BB962C8B-B14F-4D97-AF65-F5344CB8AC3E}">
        <p14:creationId xmlns:p14="http://schemas.microsoft.com/office/powerpoint/2010/main" val="146141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F3912-9D67-EF61-219D-C9A257FAC66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797E886-24EF-6738-DCAF-E32DD5814562}"/>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17</a:t>
            </a:fld>
            <a:endParaRPr lang="vi-VN" noProof="1"/>
          </a:p>
        </p:txBody>
      </p:sp>
      <p:sp>
        <p:nvSpPr>
          <p:cNvPr id="2" name="Title 1">
            <a:extLst>
              <a:ext uri="{FF2B5EF4-FFF2-40B4-BE49-F238E27FC236}">
                <a16:creationId xmlns:a16="http://schemas.microsoft.com/office/drawing/2014/main" id="{42906ADF-1B4B-860B-1AE3-3402E876A721}"/>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939FB25A-53DC-A2A1-58BF-3BA2A9E6467B}"/>
              </a:ext>
            </a:extLst>
          </p:cNvPr>
          <p:cNvSpPr txBox="1"/>
          <p:nvPr/>
        </p:nvSpPr>
        <p:spPr>
          <a:xfrm>
            <a:off x="247651" y="742673"/>
            <a:ext cx="4572000"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2.1 </a:t>
            </a:r>
            <a:r>
              <a:rPr lang="vi-VN" b="1" noProof="1">
                <a:latin typeface="Lato" panose="020F0502020204030203" pitchFamily="34" charset="0"/>
                <a:ea typeface="Lato" panose="020F0502020204030203" pitchFamily="34" charset="0"/>
                <a:cs typeface="Lato" panose="020F0502020204030203" pitchFamily="34" charset="0"/>
              </a:rPr>
              <a:t>Giới thiệu về Mô Hình </a:t>
            </a:r>
            <a:r>
              <a:rPr lang="en-US" b="1" noProof="1">
                <a:latin typeface="Lato" panose="020F0502020204030203" pitchFamily="34" charset="0"/>
                <a:ea typeface="Lato" panose="020F0502020204030203" pitchFamily="34" charset="0"/>
                <a:cs typeface="Lato" panose="020F0502020204030203" pitchFamily="34" charset="0"/>
              </a:rPr>
              <a:t>BERT</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4" name="TextBox 3">
            <a:extLst>
              <a:ext uri="{FF2B5EF4-FFF2-40B4-BE49-F238E27FC236}">
                <a16:creationId xmlns:a16="http://schemas.microsoft.com/office/drawing/2014/main" id="{4706544F-4CA5-B686-A797-48915EF41690}"/>
              </a:ext>
            </a:extLst>
          </p:cNvPr>
          <p:cNvSpPr txBox="1"/>
          <p:nvPr/>
        </p:nvSpPr>
        <p:spPr>
          <a:xfrm>
            <a:off x="247651" y="1306037"/>
            <a:ext cx="8562144" cy="2031325"/>
          </a:xfrm>
          <a:prstGeom prst="rect">
            <a:avLst/>
          </a:prstGeom>
          <a:noFill/>
        </p:spPr>
        <p:txBody>
          <a:bodyPr wrap="square">
            <a:spAutoFit/>
          </a:bodyPr>
          <a:lstStyle/>
          <a:p>
            <a:pPr algn="just">
              <a:buNone/>
            </a:pPr>
            <a:r>
              <a:rPr lang="vi-VN" b="1" noProof="1">
                <a:latin typeface="Lato" panose="020F0502020204030203" pitchFamily="34" charset="0"/>
                <a:ea typeface="Lato" panose="020F0502020204030203" pitchFamily="34" charset="0"/>
                <a:cs typeface="Lato" panose="020F0502020204030203" pitchFamily="34" charset="0"/>
              </a:rPr>
              <a:t>BERT</a:t>
            </a:r>
            <a:r>
              <a:rPr lang="vi-VN" noProof="1">
                <a:latin typeface="Lato" panose="020F0502020204030203" pitchFamily="34" charset="0"/>
                <a:ea typeface="Lato" panose="020F0502020204030203" pitchFamily="34" charset="0"/>
                <a:cs typeface="Lato" panose="020F0502020204030203" pitchFamily="34" charset="0"/>
              </a:rPr>
              <a:t> là viết tắt của </a:t>
            </a:r>
            <a:r>
              <a:rPr lang="vi-VN" b="1" noProof="1">
                <a:latin typeface="Lato" panose="020F0502020204030203" pitchFamily="34" charset="0"/>
                <a:ea typeface="Lato" panose="020F0502020204030203" pitchFamily="34" charset="0"/>
                <a:cs typeface="Lato" panose="020F0502020204030203" pitchFamily="34" charset="0"/>
              </a:rPr>
              <a:t>Bidirectional Encoder Representations from Transformers </a:t>
            </a:r>
            <a:r>
              <a:rPr lang="vi-VN" noProof="1">
                <a:latin typeface="Lato" panose="020F0502020204030203" pitchFamily="34" charset="0"/>
                <a:ea typeface="Lato" panose="020F0502020204030203" pitchFamily="34" charset="0"/>
                <a:cs typeface="Lato" panose="020F0502020204030203" pitchFamily="34" charset="0"/>
              </a:rPr>
              <a:t>– một mô hình ngôn ngữ dựa trên kiến trúc Transformer, được giới thiệu bởi Google vào năm 2018. Điều làm nên sức mạnh của BERT nằm ở khả năng “đọc” văn bản theo cả hai hướng (trái và phải) cùng một lúc, cho phép nó nắm bắt được ngữ cảnh đầy đủ của mỗi từ trong câu. Nhờ vậy, BERT có thể phân biệt được ý nghĩa khác nhau của các từ đa nghĩa (ví dụ: “bàn” trong “bàn làm việc” và “bàn ăn”) dựa trên các từ xung quanh.</a:t>
            </a:r>
            <a:endParaRPr lang="en-US" noProof="1">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80679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6C94A-B0E3-18D8-C03D-D4096A6634A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E2A359-829D-28C1-8707-FD80E283A0AD}"/>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18</a:t>
            </a:fld>
            <a:endParaRPr lang="vi-VN" noProof="1"/>
          </a:p>
        </p:txBody>
      </p:sp>
      <p:sp>
        <p:nvSpPr>
          <p:cNvPr id="2" name="Title 1">
            <a:extLst>
              <a:ext uri="{FF2B5EF4-FFF2-40B4-BE49-F238E27FC236}">
                <a16:creationId xmlns:a16="http://schemas.microsoft.com/office/drawing/2014/main" id="{83A76F20-1BA7-3AE8-6505-03F5803F3072}"/>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3CD09B1F-4849-A4BA-FD52-B4EF165DD54C}"/>
              </a:ext>
            </a:extLst>
          </p:cNvPr>
          <p:cNvSpPr txBox="1"/>
          <p:nvPr/>
        </p:nvSpPr>
        <p:spPr>
          <a:xfrm>
            <a:off x="247651" y="742673"/>
            <a:ext cx="4572000"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2.1 </a:t>
            </a:r>
            <a:r>
              <a:rPr lang="vi-VN" b="1" noProof="1">
                <a:latin typeface="Lato" panose="020F0502020204030203" pitchFamily="34" charset="0"/>
                <a:ea typeface="Lato" panose="020F0502020204030203" pitchFamily="34" charset="0"/>
                <a:cs typeface="Lato" panose="020F0502020204030203" pitchFamily="34" charset="0"/>
              </a:rPr>
              <a:t>Giới thiệu về Mô Hình </a:t>
            </a:r>
            <a:r>
              <a:rPr lang="en-US" b="1" noProof="1">
                <a:latin typeface="Lato" panose="020F0502020204030203" pitchFamily="34" charset="0"/>
                <a:ea typeface="Lato" panose="020F0502020204030203" pitchFamily="34" charset="0"/>
                <a:cs typeface="Lato" panose="020F0502020204030203" pitchFamily="34" charset="0"/>
              </a:rPr>
              <a:t>BERT</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4" name="TextBox 3">
            <a:extLst>
              <a:ext uri="{FF2B5EF4-FFF2-40B4-BE49-F238E27FC236}">
                <a16:creationId xmlns:a16="http://schemas.microsoft.com/office/drawing/2014/main" id="{817DA1A5-602D-352B-0BD7-175AD4CCDD4A}"/>
              </a:ext>
            </a:extLst>
          </p:cNvPr>
          <p:cNvSpPr txBox="1"/>
          <p:nvPr/>
        </p:nvSpPr>
        <p:spPr>
          <a:xfrm>
            <a:off x="247651" y="1306037"/>
            <a:ext cx="8562144" cy="3970318"/>
          </a:xfrm>
          <a:prstGeom prst="rect">
            <a:avLst/>
          </a:prstGeom>
          <a:noFill/>
        </p:spPr>
        <p:txBody>
          <a:bodyPr wrap="square">
            <a:spAutoFit/>
          </a:bodyPr>
          <a:lstStyle/>
          <a:p>
            <a:pPr algn="just">
              <a:buNone/>
            </a:pPr>
            <a:r>
              <a:rPr lang="vi-VN" noProof="1">
                <a:latin typeface="Lato" panose="020F0502020204030203" pitchFamily="34" charset="0"/>
                <a:ea typeface="Lato" panose="020F0502020204030203" pitchFamily="34" charset="0"/>
                <a:cs typeface="Lato" panose="020F0502020204030203" pitchFamily="34" charset="0"/>
              </a:rPr>
              <a:t>Kiến trúc của BERT bao gồm các lớp </a:t>
            </a:r>
            <a:r>
              <a:rPr lang="en-US" noProof="1">
                <a:latin typeface="Lato" panose="020F0502020204030203" pitchFamily="34" charset="0"/>
                <a:ea typeface="Lato" panose="020F0502020204030203" pitchFamily="34" charset="0"/>
                <a:cs typeface="Lato" panose="020F0502020204030203" pitchFamily="34" charset="0"/>
              </a:rPr>
              <a:t>encoder </a:t>
            </a:r>
            <a:r>
              <a:rPr lang="vi-VN" noProof="1">
                <a:latin typeface="Lato" panose="020F0502020204030203" pitchFamily="34" charset="0"/>
                <a:ea typeface="Lato" panose="020F0502020204030203" pitchFamily="34" charset="0"/>
                <a:cs typeface="Lato" panose="020F0502020204030203" pitchFamily="34" charset="0"/>
              </a:rPr>
              <a:t>của mô hình Transformer:</a:t>
            </a:r>
          </a:p>
          <a:p>
            <a:pPr algn="just">
              <a:buNone/>
            </a:pPr>
            <a:r>
              <a:rPr lang="vi-VN" noProof="1">
                <a:latin typeface="Lato" panose="020F0502020204030203" pitchFamily="34" charset="0"/>
                <a:ea typeface="Lato" panose="020F0502020204030203" pitchFamily="34" charset="0"/>
                <a:cs typeface="Lato" panose="020F0502020204030203" pitchFamily="34" charset="0"/>
              </a:rPr>
              <a:t>• </a:t>
            </a:r>
            <a:r>
              <a:rPr lang="vi-VN" b="1" noProof="1">
                <a:latin typeface="Lato" panose="020F0502020204030203" pitchFamily="34" charset="0"/>
                <a:ea typeface="Lato" panose="020F0502020204030203" pitchFamily="34" charset="0"/>
                <a:cs typeface="Lato" panose="020F0502020204030203" pitchFamily="34" charset="0"/>
              </a:rPr>
              <a:t>BERTBASE</a:t>
            </a:r>
          </a:p>
          <a:p>
            <a:pPr marL="285750" indent="-285750" algn="just">
              <a:buFont typeface="Arial" panose="020B0604020202020204" pitchFamily="34" charset="0"/>
              <a:buChar char="•"/>
            </a:pPr>
            <a:r>
              <a:rPr lang="vi-VN" noProof="1">
                <a:latin typeface="Lato" panose="020F0502020204030203" pitchFamily="34" charset="0"/>
                <a:ea typeface="Lato" panose="020F0502020204030203" pitchFamily="34" charset="0"/>
                <a:cs typeface="Lato" panose="020F0502020204030203" pitchFamily="34" charset="0"/>
              </a:rPr>
              <a:t>12 lớp </a:t>
            </a:r>
            <a:r>
              <a:rPr lang="en-US" noProof="1">
                <a:latin typeface="Lato" panose="020F0502020204030203" pitchFamily="34" charset="0"/>
                <a:ea typeface="Lato" panose="020F0502020204030203" pitchFamily="34" charset="0"/>
                <a:cs typeface="Lato" panose="020F0502020204030203" pitchFamily="34" charset="0"/>
              </a:rPr>
              <a:t>encoder</a:t>
            </a:r>
          </a:p>
          <a:p>
            <a:pPr marL="285750" indent="-285750" algn="just">
              <a:buFont typeface="Arial" panose="020B0604020202020204" pitchFamily="34" charset="0"/>
              <a:buChar char="•"/>
            </a:pPr>
            <a:r>
              <a:rPr lang="vi-VN" noProof="1">
                <a:latin typeface="Lato" panose="020F0502020204030203" pitchFamily="34" charset="0"/>
                <a:ea typeface="Lato" panose="020F0502020204030203" pitchFamily="34" charset="0"/>
                <a:cs typeface="Lato" panose="020F0502020204030203" pitchFamily="34" charset="0"/>
              </a:rPr>
              <a:t>Kích thước </a:t>
            </a:r>
            <a:r>
              <a:rPr lang="en-US" noProof="1">
                <a:latin typeface="Lato" panose="020F0502020204030203" pitchFamily="34" charset="0"/>
                <a:ea typeface="Lato" panose="020F0502020204030203" pitchFamily="34" charset="0"/>
                <a:cs typeface="Lato" panose="020F0502020204030203" pitchFamily="34" charset="0"/>
              </a:rPr>
              <a:t>của feedforward layer </a:t>
            </a:r>
            <a:r>
              <a:rPr lang="vi-VN" noProof="1">
                <a:latin typeface="Lato" panose="020F0502020204030203" pitchFamily="34" charset="0"/>
                <a:ea typeface="Lato" panose="020F0502020204030203" pitchFamily="34" charset="0"/>
                <a:cs typeface="Lato" panose="020F0502020204030203" pitchFamily="34" charset="0"/>
              </a:rPr>
              <a:t>là 3072</a:t>
            </a:r>
          </a:p>
          <a:p>
            <a:pPr marL="285750" indent="-285750" algn="just">
              <a:buFont typeface="Arial" panose="020B0604020202020204" pitchFamily="34" charset="0"/>
              <a:buChar char="•"/>
            </a:pPr>
            <a:r>
              <a:rPr lang="vi-VN" noProof="1">
                <a:latin typeface="Lato" panose="020F0502020204030203" pitchFamily="34" charset="0"/>
                <a:ea typeface="Lato" panose="020F0502020204030203" pitchFamily="34" charset="0"/>
                <a:cs typeface="Lato" panose="020F0502020204030203" pitchFamily="34" charset="0"/>
              </a:rPr>
              <a:t>12 </a:t>
            </a:r>
            <a:r>
              <a:rPr lang="en-US" noProof="1">
                <a:latin typeface="Lato" panose="020F0502020204030203" pitchFamily="34" charset="0"/>
                <a:ea typeface="Lato" panose="020F0502020204030203" pitchFamily="34" charset="0"/>
                <a:cs typeface="Lato" panose="020F0502020204030203" pitchFamily="34" charset="0"/>
              </a:rPr>
              <a:t>attention heads</a:t>
            </a:r>
            <a:r>
              <a:rPr lang="vi-VN" noProof="1">
                <a:latin typeface="Lato" panose="020F0502020204030203" pitchFamily="34" charset="0"/>
                <a:ea typeface="Lato" panose="020F0502020204030203" pitchFamily="34" charset="0"/>
                <a:cs typeface="Lato" panose="020F0502020204030203" pitchFamily="34" charset="0"/>
              </a:rPr>
              <a:t>.</a:t>
            </a:r>
          </a:p>
          <a:p>
            <a:pPr algn="just">
              <a:buNone/>
            </a:pPr>
            <a:r>
              <a:rPr lang="vi-VN" b="1" noProof="1">
                <a:latin typeface="Lato" panose="020F0502020204030203" pitchFamily="34" charset="0"/>
                <a:ea typeface="Lato" panose="020F0502020204030203" pitchFamily="34" charset="0"/>
                <a:cs typeface="Lato" panose="020F0502020204030203" pitchFamily="34" charset="0"/>
              </a:rPr>
              <a:t>• BERTLARGE</a:t>
            </a:r>
          </a:p>
          <a:p>
            <a:pPr marL="285750" indent="-285750" algn="just">
              <a:buFont typeface="Arial" panose="020B0604020202020204" pitchFamily="34" charset="0"/>
              <a:buChar char="•"/>
            </a:pPr>
            <a:r>
              <a:rPr lang="vi-VN" noProof="1">
                <a:latin typeface="Lato" panose="020F0502020204030203" pitchFamily="34" charset="0"/>
                <a:ea typeface="Lato" panose="020F0502020204030203" pitchFamily="34" charset="0"/>
                <a:cs typeface="Lato" panose="020F0502020204030203" pitchFamily="34" charset="0"/>
              </a:rPr>
              <a:t>24 lớp </a:t>
            </a:r>
            <a:r>
              <a:rPr lang="en-US" noProof="1">
                <a:latin typeface="Lato" panose="020F0502020204030203" pitchFamily="34" charset="0"/>
                <a:ea typeface="Lato" panose="020F0502020204030203" pitchFamily="34" charset="0"/>
                <a:cs typeface="Lato" panose="020F0502020204030203" pitchFamily="34" charset="0"/>
              </a:rPr>
              <a:t>encoder </a:t>
            </a:r>
          </a:p>
          <a:p>
            <a:pPr marL="285750" indent="-285750" algn="just">
              <a:buFont typeface="Arial" panose="020B0604020202020204" pitchFamily="34" charset="0"/>
              <a:buChar char="•"/>
            </a:pPr>
            <a:r>
              <a:rPr lang="vi-VN" noProof="1">
                <a:latin typeface="Lato" panose="020F0502020204030203" pitchFamily="34" charset="0"/>
                <a:ea typeface="Lato" panose="020F0502020204030203" pitchFamily="34" charset="0"/>
                <a:cs typeface="Lato" panose="020F0502020204030203" pitchFamily="34" charset="0"/>
              </a:rPr>
              <a:t>Kích thước của </a:t>
            </a:r>
            <a:r>
              <a:rPr lang="en-US" noProof="1">
                <a:latin typeface="Lato" panose="020F0502020204030203" pitchFamily="34" charset="0"/>
                <a:ea typeface="Lato" panose="020F0502020204030203" pitchFamily="34" charset="0"/>
                <a:cs typeface="Lato" panose="020F0502020204030203" pitchFamily="34" charset="0"/>
              </a:rPr>
              <a:t>feedforward layer </a:t>
            </a:r>
            <a:r>
              <a:rPr lang="vi-VN" noProof="1">
                <a:latin typeface="Lato" panose="020F0502020204030203" pitchFamily="34" charset="0"/>
                <a:ea typeface="Lato" panose="020F0502020204030203" pitchFamily="34" charset="0"/>
                <a:cs typeface="Lato" panose="020F0502020204030203" pitchFamily="34" charset="0"/>
              </a:rPr>
              <a:t>là 4096</a:t>
            </a:r>
          </a:p>
          <a:p>
            <a:pPr marL="285750" indent="-285750" algn="just">
              <a:buFont typeface="Arial" panose="020B0604020202020204" pitchFamily="34" charset="0"/>
              <a:buChar char="•"/>
            </a:pPr>
            <a:r>
              <a:rPr lang="vi-VN" noProof="1">
                <a:latin typeface="Lato" panose="020F0502020204030203" pitchFamily="34" charset="0"/>
                <a:ea typeface="Lato" panose="020F0502020204030203" pitchFamily="34" charset="0"/>
                <a:cs typeface="Lato" panose="020F0502020204030203" pitchFamily="34" charset="0"/>
              </a:rPr>
              <a:t>16 </a:t>
            </a:r>
            <a:r>
              <a:rPr lang="en-US" noProof="1">
                <a:latin typeface="Lato" panose="020F0502020204030203" pitchFamily="34" charset="0"/>
                <a:ea typeface="Lato" panose="020F0502020204030203" pitchFamily="34" charset="0"/>
                <a:cs typeface="Lato" panose="020F0502020204030203" pitchFamily="34" charset="0"/>
              </a:rPr>
              <a:t>attention heads</a:t>
            </a:r>
            <a:r>
              <a:rPr lang="vi-VN" noProof="1">
                <a:latin typeface="Lato" panose="020F0502020204030203" pitchFamily="34" charset="0"/>
                <a:ea typeface="Lato" panose="020F0502020204030203" pitchFamily="34" charset="0"/>
                <a:cs typeface="Lato" panose="020F0502020204030203" pitchFamily="34" charset="0"/>
              </a:rPr>
              <a:t>.</a:t>
            </a:r>
          </a:p>
          <a:p>
            <a:pPr algn="just">
              <a:buNone/>
            </a:pPr>
            <a:r>
              <a:rPr lang="vi-VN" b="1" noProof="1">
                <a:latin typeface="Lato" panose="020F0502020204030203" pitchFamily="34" charset="0"/>
                <a:ea typeface="Lato" panose="020F0502020204030203" pitchFamily="34" charset="0"/>
                <a:cs typeface="Lato" panose="020F0502020204030203" pitchFamily="34" charset="0"/>
              </a:rPr>
              <a:t>Điểm khác biệt với Transformer gốc:</a:t>
            </a:r>
          </a:p>
          <a:p>
            <a:pPr algn="just">
              <a:buNone/>
            </a:pPr>
            <a:r>
              <a:rPr lang="vi-VN" noProof="1">
                <a:latin typeface="Lato" panose="020F0502020204030203" pitchFamily="34" charset="0"/>
                <a:ea typeface="Lato" panose="020F0502020204030203" pitchFamily="34" charset="0"/>
                <a:cs typeface="Lato" panose="020F0502020204030203" pitchFamily="34" charset="0"/>
              </a:rPr>
              <a:t>• </a:t>
            </a:r>
            <a:r>
              <a:rPr lang="en-US" noProof="1">
                <a:latin typeface="Lato" panose="020F0502020204030203" pitchFamily="34" charset="0"/>
                <a:ea typeface="Lato" panose="020F0502020204030203" pitchFamily="34" charset="0"/>
                <a:cs typeface="Lato" panose="020F0502020204030203" pitchFamily="34" charset="0"/>
              </a:rPr>
              <a:t>Embedding vector </a:t>
            </a:r>
            <a:r>
              <a:rPr lang="vi-VN" noProof="1">
                <a:latin typeface="Lato" panose="020F0502020204030203" pitchFamily="34" charset="0"/>
                <a:ea typeface="Lato" panose="020F0502020204030203" pitchFamily="34" charset="0"/>
                <a:cs typeface="Lato" panose="020F0502020204030203" pitchFamily="34" charset="0"/>
              </a:rPr>
              <a:t>là 768 và 1024 cho cả hai mô hình</a:t>
            </a:r>
          </a:p>
          <a:p>
            <a:pPr algn="just">
              <a:buNone/>
            </a:pPr>
            <a:r>
              <a:rPr lang="vi-VN" noProof="1">
                <a:latin typeface="Lato" panose="020F0502020204030203" pitchFamily="34" charset="0"/>
                <a:ea typeface="Lato" panose="020F0502020204030203" pitchFamily="34" charset="0"/>
                <a:cs typeface="Lato" panose="020F0502020204030203" pitchFamily="34" charset="0"/>
              </a:rPr>
              <a:t>• </a:t>
            </a:r>
            <a:r>
              <a:rPr lang="en-US" noProof="1">
                <a:latin typeface="Lato" panose="020F0502020204030203" pitchFamily="34" charset="0"/>
                <a:ea typeface="Lato" panose="020F0502020204030203" pitchFamily="34" charset="0"/>
                <a:cs typeface="Lato" panose="020F0502020204030203" pitchFamily="34" charset="0"/>
              </a:rPr>
              <a:t>Positional embedding</a:t>
            </a:r>
            <a:r>
              <a:rPr lang="vi-VN" noProof="1">
                <a:latin typeface="Lato" panose="020F0502020204030203" pitchFamily="34" charset="0"/>
                <a:ea typeface="Lato" panose="020F0502020204030203" pitchFamily="34" charset="0"/>
                <a:cs typeface="Lato" panose="020F0502020204030203" pitchFamily="34" charset="0"/>
              </a:rPr>
              <a:t> </a:t>
            </a:r>
            <a:r>
              <a:rPr lang="en-US" noProof="1">
                <a:latin typeface="Lato" panose="020F0502020204030203" pitchFamily="34" charset="0"/>
                <a:ea typeface="Lato" panose="020F0502020204030203" pitchFamily="34" charset="0"/>
                <a:cs typeface="Lato" panose="020F0502020204030203" pitchFamily="34" charset="0"/>
              </a:rPr>
              <a:t>không thay đổi</a:t>
            </a:r>
            <a:r>
              <a:rPr lang="vi-VN" noProof="1">
                <a:latin typeface="Lato" panose="020F0502020204030203" pitchFamily="34" charset="0"/>
                <a:ea typeface="Lato" panose="020F0502020204030203" pitchFamily="34" charset="0"/>
                <a:cs typeface="Lato" panose="020F0502020204030203" pitchFamily="34" charset="0"/>
              </a:rPr>
              <a:t> và được học trong quá trình </a:t>
            </a:r>
            <a:r>
              <a:rPr lang="en-US" noProof="1">
                <a:latin typeface="Lato" panose="020F0502020204030203" pitchFamily="34" charset="0"/>
                <a:ea typeface="Lato" panose="020F0502020204030203" pitchFamily="34" charset="0"/>
                <a:cs typeface="Lato" panose="020F0502020204030203" pitchFamily="34" charset="0"/>
              </a:rPr>
              <a:t>train</a:t>
            </a:r>
            <a:r>
              <a:rPr lang="vi-VN" noProof="1">
                <a:latin typeface="Lato" panose="020F0502020204030203" pitchFamily="34" charset="0"/>
                <a:ea typeface="Lato" panose="020F0502020204030203" pitchFamily="34" charset="0"/>
                <a:cs typeface="Lato" panose="020F0502020204030203" pitchFamily="34" charset="0"/>
              </a:rPr>
              <a:t> và giới hạn</a:t>
            </a:r>
            <a:r>
              <a:rPr lang="en-US" noProof="1">
                <a:latin typeface="Lato" panose="020F0502020204030203" pitchFamily="34" charset="0"/>
                <a:ea typeface="Lato" panose="020F0502020204030203" pitchFamily="34" charset="0"/>
                <a:cs typeface="Lato" panose="020F0502020204030203" pitchFamily="34" charset="0"/>
              </a:rPr>
              <a:t> ở</a:t>
            </a:r>
            <a:r>
              <a:rPr lang="vi-VN" noProof="1">
                <a:latin typeface="Lato" panose="020F0502020204030203" pitchFamily="34" charset="0"/>
                <a:ea typeface="Lato" panose="020F0502020204030203" pitchFamily="34" charset="0"/>
                <a:cs typeface="Lato" panose="020F0502020204030203" pitchFamily="34" charset="0"/>
              </a:rPr>
              <a:t> 512</a:t>
            </a:r>
            <a:r>
              <a:rPr lang="en-US" noProof="1">
                <a:latin typeface="Lato" panose="020F0502020204030203" pitchFamily="34" charset="0"/>
                <a:ea typeface="Lato" panose="020F0502020204030203" pitchFamily="34" charset="0"/>
                <a:cs typeface="Lato" panose="020F0502020204030203" pitchFamily="34" charset="0"/>
              </a:rPr>
              <a:t> chiều</a:t>
            </a:r>
            <a:endParaRPr lang="vi-VN" noProof="1">
              <a:latin typeface="Lato" panose="020F0502020204030203" pitchFamily="34" charset="0"/>
              <a:ea typeface="Lato" panose="020F0502020204030203" pitchFamily="34" charset="0"/>
              <a:cs typeface="Lato" panose="020F0502020204030203" pitchFamily="34" charset="0"/>
            </a:endParaRPr>
          </a:p>
          <a:p>
            <a:pPr algn="just">
              <a:buNone/>
            </a:pPr>
            <a:r>
              <a:rPr lang="vi-VN" noProof="1">
                <a:latin typeface="Lato" panose="020F0502020204030203" pitchFamily="34" charset="0"/>
                <a:ea typeface="Lato" panose="020F0502020204030203" pitchFamily="34" charset="0"/>
                <a:cs typeface="Lato" panose="020F0502020204030203" pitchFamily="34" charset="0"/>
              </a:rPr>
              <a:t>• </a:t>
            </a:r>
            <a:r>
              <a:rPr lang="en-US" noProof="1">
                <a:latin typeface="Lato" panose="020F0502020204030203" pitchFamily="34" charset="0"/>
                <a:ea typeface="Lato" panose="020F0502020204030203" pitchFamily="34" charset="0"/>
                <a:cs typeface="Lato" panose="020F0502020204030203" pitchFamily="34" charset="0"/>
              </a:rPr>
              <a:t>L</a:t>
            </a:r>
            <a:r>
              <a:rPr lang="vi-VN" noProof="1">
                <a:latin typeface="Lato" panose="020F0502020204030203" pitchFamily="34" charset="0"/>
                <a:ea typeface="Lato" panose="020F0502020204030203" pitchFamily="34" charset="0"/>
                <a:cs typeface="Lato" panose="020F0502020204030203" pitchFamily="34" charset="0"/>
              </a:rPr>
              <a:t>ớp tuyến tính</a:t>
            </a:r>
            <a:r>
              <a:rPr lang="en-US" noProof="1">
                <a:latin typeface="Lato" panose="020F0502020204030203" pitchFamily="34" charset="0"/>
                <a:ea typeface="Lato" panose="020F0502020204030203" pitchFamily="34" charset="0"/>
                <a:cs typeface="Lato" panose="020F0502020204030203" pitchFamily="34" charset="0"/>
              </a:rPr>
              <a:t> (Linear layer head)</a:t>
            </a:r>
            <a:r>
              <a:rPr lang="vi-VN" noProof="1">
                <a:latin typeface="Lato" panose="020F0502020204030203" pitchFamily="34" charset="0"/>
                <a:ea typeface="Lato" panose="020F0502020204030203" pitchFamily="34" charset="0"/>
                <a:cs typeface="Lato" panose="020F0502020204030203" pitchFamily="34" charset="0"/>
              </a:rPr>
              <a:t> thay đổi tùy theo ứng dụn</a:t>
            </a:r>
            <a:r>
              <a:rPr lang="en-US" noProof="1">
                <a:latin typeface="Lato" panose="020F0502020204030203" pitchFamily="34" charset="0"/>
                <a:ea typeface="Lato" panose="020F0502020204030203" pitchFamily="34" charset="0"/>
                <a:cs typeface="Lato" panose="020F0502020204030203" pitchFamily="34" charset="0"/>
              </a:rPr>
              <a:t>g</a:t>
            </a:r>
            <a:endParaRPr lang="vi-VN" noProof="1">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73375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0AB75-609B-7B2A-95C2-98303BDE286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1E27B8F-8D31-1207-80E1-AB11C749ED84}"/>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19</a:t>
            </a:fld>
            <a:endParaRPr lang="vi-VN" noProof="1"/>
          </a:p>
        </p:txBody>
      </p:sp>
      <p:sp>
        <p:nvSpPr>
          <p:cNvPr id="2" name="Title 1">
            <a:extLst>
              <a:ext uri="{FF2B5EF4-FFF2-40B4-BE49-F238E27FC236}">
                <a16:creationId xmlns:a16="http://schemas.microsoft.com/office/drawing/2014/main" id="{3A4A376D-2F66-563E-6F24-F56655228109}"/>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2CCEE0FA-2A2F-05CD-FF3F-6463495FC147}"/>
              </a:ext>
            </a:extLst>
          </p:cNvPr>
          <p:cNvSpPr txBox="1"/>
          <p:nvPr/>
        </p:nvSpPr>
        <p:spPr>
          <a:xfrm>
            <a:off x="247651" y="742673"/>
            <a:ext cx="4962704"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2.2 Quá trình huấn luyện trước (pre-training)</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B4BA0CFB-EF47-FB32-531D-ADDE407E42E9}"/>
              </a:ext>
            </a:extLst>
          </p:cNvPr>
          <p:cNvSpPr txBox="1"/>
          <p:nvPr/>
        </p:nvSpPr>
        <p:spPr>
          <a:xfrm>
            <a:off x="254051" y="1306037"/>
            <a:ext cx="8635895" cy="2031325"/>
          </a:xfrm>
          <a:prstGeom prst="rect">
            <a:avLst/>
          </a:prstGeom>
          <a:noFill/>
        </p:spPr>
        <p:txBody>
          <a:bodyPr wrap="square">
            <a:spAutoFit/>
          </a:bodyPr>
          <a:lstStyle/>
          <a:p>
            <a:pPr algn="just">
              <a:buNone/>
            </a:pPr>
            <a:r>
              <a:rPr lang="vi-VN" dirty="0">
                <a:latin typeface="Lato" panose="020F0502020204030203" pitchFamily="34" charset="0"/>
                <a:ea typeface="Lato" panose="020F0502020204030203" pitchFamily="34" charset="0"/>
                <a:cs typeface="Lato" panose="020F0502020204030203" pitchFamily="34" charset="0"/>
              </a:rPr>
              <a:t>BERT được huấn luyện trên một lượng dữ liệu lớn thông qua hai nhiệm vụ chính:</a:t>
            </a:r>
            <a:endParaRPr lang="en-US" dirty="0">
              <a:latin typeface="Lato" panose="020F0502020204030203" pitchFamily="34" charset="0"/>
              <a:ea typeface="Lato" panose="020F0502020204030203" pitchFamily="34" charset="0"/>
              <a:cs typeface="Lato" panose="020F0502020204030203" pitchFamily="34" charset="0"/>
            </a:endParaRPr>
          </a:p>
          <a:p>
            <a:pPr algn="just">
              <a:buNone/>
            </a:pPr>
            <a:endParaRPr lang="vi-VN" dirty="0">
              <a:latin typeface="Lato" panose="020F0502020204030203" pitchFamily="34" charset="0"/>
              <a:ea typeface="Lato" panose="020F0502020204030203" pitchFamily="34" charset="0"/>
              <a:cs typeface="Lato" panose="020F0502020204030203" pitchFamily="34" charset="0"/>
            </a:endParaRPr>
          </a:p>
          <a:p>
            <a:pPr algn="just">
              <a:buFont typeface="+mj-lt"/>
              <a:buAutoNum type="arabicPeriod"/>
            </a:pPr>
            <a:r>
              <a:rPr lang="en-US"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Masked</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Language</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Modeling</a:t>
            </a:r>
            <a:r>
              <a:rPr lang="vi-VN" b="1" dirty="0">
                <a:latin typeface="Lato" panose="020F0502020204030203" pitchFamily="34" charset="0"/>
                <a:ea typeface="Lato" panose="020F0502020204030203" pitchFamily="34" charset="0"/>
                <a:cs typeface="Lato" panose="020F0502020204030203" pitchFamily="34" charset="0"/>
              </a:rPr>
              <a:t> (MLM):</a:t>
            </a:r>
            <a:r>
              <a:rPr lang="vi-VN" dirty="0">
                <a:latin typeface="Lato" panose="020F0502020204030203" pitchFamily="34" charset="0"/>
                <a:ea typeface="Lato" panose="020F0502020204030203" pitchFamily="34" charset="0"/>
                <a:cs typeface="Lato" panose="020F0502020204030203" pitchFamily="34" charset="0"/>
              </a:rPr>
              <a:t> Một tỷ lệ (thường khoảng 15%) các </a:t>
            </a:r>
            <a:r>
              <a:rPr lang="vi-VN" dirty="0" err="1">
                <a:latin typeface="Lato" panose="020F0502020204030203" pitchFamily="34" charset="0"/>
                <a:ea typeface="Lato" panose="020F0502020204030203" pitchFamily="34" charset="0"/>
                <a:cs typeface="Lato" panose="020F0502020204030203" pitchFamily="34" charset="0"/>
              </a:rPr>
              <a:t>token</a:t>
            </a:r>
            <a:r>
              <a:rPr lang="vi-VN" dirty="0">
                <a:latin typeface="Lato" panose="020F0502020204030203" pitchFamily="34" charset="0"/>
                <a:ea typeface="Lato" panose="020F0502020204030203" pitchFamily="34" charset="0"/>
                <a:cs typeface="Lato" panose="020F0502020204030203" pitchFamily="34" charset="0"/>
              </a:rPr>
              <a:t> trong chuỗi được ngẫu nhiên “che dấu” (thay thế bằng </a:t>
            </a:r>
            <a:r>
              <a:rPr lang="vi-VN" dirty="0" err="1">
                <a:latin typeface="Lato" panose="020F0502020204030203" pitchFamily="34" charset="0"/>
                <a:ea typeface="Lato" panose="020F0502020204030203" pitchFamily="34" charset="0"/>
                <a:cs typeface="Lato" panose="020F0502020204030203" pitchFamily="34" charset="0"/>
              </a:rPr>
              <a:t>token</a:t>
            </a:r>
            <a:r>
              <a:rPr lang="vi-VN" dirty="0">
                <a:latin typeface="Lato" panose="020F0502020204030203" pitchFamily="34" charset="0"/>
                <a:ea typeface="Lato" panose="020F0502020204030203" pitchFamily="34" charset="0"/>
                <a:cs typeface="Lato" panose="020F0502020204030203" pitchFamily="34" charset="0"/>
              </a:rPr>
              <a:t> đặc biệt [MASK]). Nhiệm vụ của mô hình là dự đoán từ gốc của các vị trí bị che dấu đó dựa trên ngữ cảnh xung quanh. Phương pháp này giúp BERT học được biểu diễn ngữ cảnh cho mỗi từ</a:t>
            </a:r>
            <a:r>
              <a:rPr lang="en-US" dirty="0">
                <a:latin typeface="Lato" panose="020F0502020204030203" pitchFamily="34" charset="0"/>
                <a:ea typeface="Lato" panose="020F0502020204030203" pitchFamily="34" charset="0"/>
                <a:cs typeface="Lato" panose="020F0502020204030203" pitchFamily="34" charset="0"/>
              </a:rPr>
              <a:t>.</a:t>
            </a:r>
          </a:p>
        </p:txBody>
      </p:sp>
      <p:pic>
        <p:nvPicPr>
          <p:cNvPr id="4" name="Picture 3" descr="A cartoon character with text&#10;&#10;AI-generated content may be incorrect.">
            <a:extLst>
              <a:ext uri="{FF2B5EF4-FFF2-40B4-BE49-F238E27FC236}">
                <a16:creationId xmlns:a16="http://schemas.microsoft.com/office/drawing/2014/main" id="{6F665FAB-DD33-9665-9EAD-23A48E965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229" y="3337362"/>
            <a:ext cx="7171542" cy="2914462"/>
          </a:xfrm>
          <a:prstGeom prst="rect">
            <a:avLst/>
          </a:prstGeom>
        </p:spPr>
      </p:pic>
    </p:spTree>
    <p:extLst>
      <p:ext uri="{BB962C8B-B14F-4D97-AF65-F5344CB8AC3E}">
        <p14:creationId xmlns:p14="http://schemas.microsoft.com/office/powerpoint/2010/main" val="3633803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075C7-F33C-D830-3238-C5D6134B8DC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C15DEA-9384-E8DE-C5F7-D559888F7A0B}"/>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20</a:t>
            </a:fld>
            <a:endParaRPr lang="vi-VN" noProof="1"/>
          </a:p>
        </p:txBody>
      </p:sp>
      <p:sp>
        <p:nvSpPr>
          <p:cNvPr id="2" name="Title 1">
            <a:extLst>
              <a:ext uri="{FF2B5EF4-FFF2-40B4-BE49-F238E27FC236}">
                <a16:creationId xmlns:a16="http://schemas.microsoft.com/office/drawing/2014/main" id="{D56FD965-9985-BA50-D7EB-A04A3205F213}"/>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17DB4704-51D2-F711-4C03-AD13FCBEB86E}"/>
              </a:ext>
            </a:extLst>
          </p:cNvPr>
          <p:cNvSpPr txBox="1"/>
          <p:nvPr/>
        </p:nvSpPr>
        <p:spPr>
          <a:xfrm>
            <a:off x="247651" y="742673"/>
            <a:ext cx="4962704"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2.2 Quá trình huấn luyện trước (pre-training)</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4DD17221-CA27-61B3-EBEE-FE9862556C00}"/>
              </a:ext>
            </a:extLst>
          </p:cNvPr>
          <p:cNvSpPr txBox="1"/>
          <p:nvPr/>
        </p:nvSpPr>
        <p:spPr>
          <a:xfrm>
            <a:off x="254051" y="1306037"/>
            <a:ext cx="8635895" cy="2031325"/>
          </a:xfrm>
          <a:prstGeom prst="rect">
            <a:avLst/>
          </a:prstGeom>
          <a:noFill/>
        </p:spPr>
        <p:txBody>
          <a:bodyPr wrap="square">
            <a:spAutoFit/>
          </a:bodyPr>
          <a:lstStyle/>
          <a:p>
            <a:pPr algn="just">
              <a:buNone/>
            </a:pPr>
            <a:r>
              <a:rPr lang="vi-VN" dirty="0">
                <a:latin typeface="Lato" panose="020F0502020204030203" pitchFamily="34" charset="0"/>
                <a:ea typeface="Lato" panose="020F0502020204030203" pitchFamily="34" charset="0"/>
                <a:cs typeface="Lato" panose="020F0502020204030203" pitchFamily="34" charset="0"/>
              </a:rPr>
              <a:t>BERT được huấn luyện trên một lượng dữ liệu lớn thông qua hai nhiệm vụ chính:</a:t>
            </a:r>
            <a:endParaRPr lang="en-US" dirty="0">
              <a:latin typeface="Lato" panose="020F0502020204030203" pitchFamily="34" charset="0"/>
              <a:ea typeface="Lato" panose="020F0502020204030203" pitchFamily="34" charset="0"/>
              <a:cs typeface="Lato" panose="020F0502020204030203" pitchFamily="34" charset="0"/>
            </a:endParaRPr>
          </a:p>
          <a:p>
            <a:pPr algn="just">
              <a:buNone/>
            </a:pPr>
            <a:endParaRPr lang="vi-VN" dirty="0">
              <a:latin typeface="Lato" panose="020F0502020204030203" pitchFamily="34" charset="0"/>
              <a:ea typeface="Lato" panose="020F0502020204030203" pitchFamily="34" charset="0"/>
              <a:cs typeface="Lato" panose="020F0502020204030203" pitchFamily="34" charset="0"/>
            </a:endParaRPr>
          </a:p>
          <a:p>
            <a:pPr algn="just">
              <a:buFont typeface="+mj-lt"/>
              <a:buAutoNum type="arabicPeriod"/>
            </a:pPr>
            <a:r>
              <a:rPr lang="en-US"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Masked</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Language</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Modeling</a:t>
            </a:r>
            <a:r>
              <a:rPr lang="vi-VN" b="1" dirty="0">
                <a:latin typeface="Lato" panose="020F0502020204030203" pitchFamily="34" charset="0"/>
                <a:ea typeface="Lato" panose="020F0502020204030203" pitchFamily="34" charset="0"/>
                <a:cs typeface="Lato" panose="020F0502020204030203" pitchFamily="34" charset="0"/>
              </a:rPr>
              <a:t> (MLM):</a:t>
            </a:r>
            <a:r>
              <a:rPr lang="vi-VN" dirty="0">
                <a:latin typeface="Lato" panose="020F0502020204030203" pitchFamily="34" charset="0"/>
                <a:ea typeface="Lato" panose="020F0502020204030203" pitchFamily="34" charset="0"/>
                <a:cs typeface="Lato" panose="020F0502020204030203" pitchFamily="34" charset="0"/>
              </a:rPr>
              <a:t> Một tỷ lệ (thường khoảng 15%) các </a:t>
            </a:r>
            <a:r>
              <a:rPr lang="vi-VN" dirty="0" err="1">
                <a:latin typeface="Lato" panose="020F0502020204030203" pitchFamily="34" charset="0"/>
                <a:ea typeface="Lato" panose="020F0502020204030203" pitchFamily="34" charset="0"/>
                <a:cs typeface="Lato" panose="020F0502020204030203" pitchFamily="34" charset="0"/>
              </a:rPr>
              <a:t>token</a:t>
            </a:r>
            <a:r>
              <a:rPr lang="vi-VN" dirty="0">
                <a:latin typeface="Lato" panose="020F0502020204030203" pitchFamily="34" charset="0"/>
                <a:ea typeface="Lato" panose="020F0502020204030203" pitchFamily="34" charset="0"/>
                <a:cs typeface="Lato" panose="020F0502020204030203" pitchFamily="34" charset="0"/>
              </a:rPr>
              <a:t> trong chuỗi được ngẫu nhiên “che dấu” (thay thế bằng </a:t>
            </a:r>
            <a:r>
              <a:rPr lang="vi-VN" dirty="0" err="1">
                <a:latin typeface="Lato" panose="020F0502020204030203" pitchFamily="34" charset="0"/>
                <a:ea typeface="Lato" panose="020F0502020204030203" pitchFamily="34" charset="0"/>
                <a:cs typeface="Lato" panose="020F0502020204030203" pitchFamily="34" charset="0"/>
              </a:rPr>
              <a:t>token</a:t>
            </a:r>
            <a:r>
              <a:rPr lang="vi-VN" dirty="0">
                <a:latin typeface="Lato" panose="020F0502020204030203" pitchFamily="34" charset="0"/>
                <a:ea typeface="Lato" panose="020F0502020204030203" pitchFamily="34" charset="0"/>
                <a:cs typeface="Lato" panose="020F0502020204030203" pitchFamily="34" charset="0"/>
              </a:rPr>
              <a:t> đặc biệt [MASK]). Nhiệm vụ của mô hình là dự đoán từ gốc của các vị trí bị che dấu đó dựa trên ngữ cảnh xung quanh. Phương pháp này giúp BERT học được biểu diễn ngữ cảnh cho mỗi từ</a:t>
            </a:r>
            <a:r>
              <a:rPr lang="en-US" dirty="0">
                <a:latin typeface="Lato" panose="020F0502020204030203" pitchFamily="34" charset="0"/>
                <a:ea typeface="Lato" panose="020F0502020204030203" pitchFamily="34" charset="0"/>
                <a:cs typeface="Lato" panose="020F0502020204030203" pitchFamily="34" charset="0"/>
              </a:rPr>
              <a:t>.</a:t>
            </a:r>
          </a:p>
        </p:txBody>
      </p:sp>
      <p:pic>
        <p:nvPicPr>
          <p:cNvPr id="6" name="Picture 5" descr="A diagram of a computer&#10;&#10;AI-generated content may be incorrect.">
            <a:extLst>
              <a:ext uri="{FF2B5EF4-FFF2-40B4-BE49-F238E27FC236}">
                <a16:creationId xmlns:a16="http://schemas.microsoft.com/office/drawing/2014/main" id="{AFA2E4BE-3ADD-9FEF-619A-39C56A269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503" y="3107215"/>
            <a:ext cx="6430994" cy="3164553"/>
          </a:xfrm>
          <a:prstGeom prst="rect">
            <a:avLst/>
          </a:prstGeom>
        </p:spPr>
      </p:pic>
    </p:spTree>
    <p:extLst>
      <p:ext uri="{BB962C8B-B14F-4D97-AF65-F5344CB8AC3E}">
        <p14:creationId xmlns:p14="http://schemas.microsoft.com/office/powerpoint/2010/main" val="3741426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44144-BF23-6175-1B9B-BCC95AF97A8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79501-791F-BF4F-4435-0148EF1A12C0}"/>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21</a:t>
            </a:fld>
            <a:endParaRPr lang="vi-VN" noProof="1"/>
          </a:p>
        </p:txBody>
      </p:sp>
      <p:sp>
        <p:nvSpPr>
          <p:cNvPr id="2" name="Title 1">
            <a:extLst>
              <a:ext uri="{FF2B5EF4-FFF2-40B4-BE49-F238E27FC236}">
                <a16:creationId xmlns:a16="http://schemas.microsoft.com/office/drawing/2014/main" id="{7523F7D0-AC8E-67ED-79CF-040DA1F5E2B1}"/>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0A11F75F-CCC0-00EF-963D-A48AA8CE137B}"/>
              </a:ext>
            </a:extLst>
          </p:cNvPr>
          <p:cNvSpPr txBox="1"/>
          <p:nvPr/>
        </p:nvSpPr>
        <p:spPr>
          <a:xfrm>
            <a:off x="247651" y="742673"/>
            <a:ext cx="4962704"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2.2 Quá trình huấn luyện trước (pre-training)</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D541D5DA-8945-CFD4-7516-4FE9344855F3}"/>
              </a:ext>
            </a:extLst>
          </p:cNvPr>
          <p:cNvSpPr txBox="1"/>
          <p:nvPr/>
        </p:nvSpPr>
        <p:spPr>
          <a:xfrm>
            <a:off x="254051" y="1306037"/>
            <a:ext cx="8635895" cy="1754326"/>
          </a:xfrm>
          <a:prstGeom prst="rect">
            <a:avLst/>
          </a:prstGeom>
          <a:noFill/>
        </p:spPr>
        <p:txBody>
          <a:bodyPr wrap="square">
            <a:spAutoFit/>
          </a:bodyPr>
          <a:lstStyle/>
          <a:p>
            <a:pPr algn="just">
              <a:buNone/>
            </a:pPr>
            <a:r>
              <a:rPr lang="vi-VN" dirty="0">
                <a:latin typeface="Lato" panose="020F0502020204030203" pitchFamily="34" charset="0"/>
                <a:ea typeface="Lato" panose="020F0502020204030203" pitchFamily="34" charset="0"/>
                <a:cs typeface="Lato" panose="020F0502020204030203" pitchFamily="34" charset="0"/>
              </a:rPr>
              <a:t>BERT được huấn luyện trên một lượng dữ liệu lớn thông qua hai nhiệm vụ chính:</a:t>
            </a:r>
            <a:endParaRPr lang="en-US" dirty="0">
              <a:latin typeface="Lato" panose="020F0502020204030203" pitchFamily="34" charset="0"/>
              <a:ea typeface="Lato" panose="020F0502020204030203" pitchFamily="34" charset="0"/>
              <a:cs typeface="Lato" panose="020F0502020204030203" pitchFamily="34" charset="0"/>
            </a:endParaRPr>
          </a:p>
          <a:p>
            <a:pPr algn="just">
              <a:buNone/>
            </a:pPr>
            <a:endParaRPr lang="vi-VN" dirty="0">
              <a:latin typeface="Lato" panose="020F0502020204030203" pitchFamily="34" charset="0"/>
              <a:ea typeface="Lato" panose="020F0502020204030203" pitchFamily="34" charset="0"/>
              <a:cs typeface="Lato" panose="020F0502020204030203" pitchFamily="34" charset="0"/>
            </a:endParaRPr>
          </a:p>
          <a:p>
            <a:pPr algn="just"/>
            <a:r>
              <a:rPr lang="en-US" b="1" dirty="0">
                <a:latin typeface="Lato" panose="020F0502020204030203" pitchFamily="34" charset="0"/>
                <a:ea typeface="Lato" panose="020F0502020204030203" pitchFamily="34" charset="0"/>
                <a:cs typeface="Lato" panose="020F0502020204030203" pitchFamily="34" charset="0"/>
              </a:rPr>
              <a:t>2. </a:t>
            </a:r>
            <a:r>
              <a:rPr lang="vi-VN" b="1" dirty="0" err="1">
                <a:latin typeface="Lato" panose="020F0502020204030203" pitchFamily="34" charset="0"/>
                <a:ea typeface="Lato" panose="020F0502020204030203" pitchFamily="34" charset="0"/>
                <a:cs typeface="Lato" panose="020F0502020204030203" pitchFamily="34" charset="0"/>
              </a:rPr>
              <a:t>Next</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Sentence</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Prediction</a:t>
            </a:r>
            <a:r>
              <a:rPr lang="vi-VN" b="1" dirty="0">
                <a:latin typeface="Lato" panose="020F0502020204030203" pitchFamily="34" charset="0"/>
                <a:ea typeface="Lato" panose="020F0502020204030203" pitchFamily="34" charset="0"/>
                <a:cs typeface="Lato" panose="020F0502020204030203" pitchFamily="34" charset="0"/>
              </a:rPr>
              <a:t> (NSP):</a:t>
            </a:r>
            <a:r>
              <a:rPr lang="vi-VN" dirty="0">
                <a:latin typeface="Lato" panose="020F0502020204030203" pitchFamily="34" charset="0"/>
                <a:ea typeface="Lato" panose="020F0502020204030203" pitchFamily="34" charset="0"/>
                <a:cs typeface="Lato" panose="020F0502020204030203" pitchFamily="34" charset="0"/>
              </a:rPr>
              <a:t> Cho một cặp câu, mô hình phải xác định xem câu thứ hai có thực sự là tiếp theo của câu thứ nhất hay không. Điều này giúp mô hình hiểu được mối quan hệ giữa các câu và làm tăng hiệu quả khi áp dụng cho các tác vụ liên quan đến đoạn văn, như trả lời câu hỏi hay phân loại văn bản.</a:t>
            </a:r>
          </a:p>
        </p:txBody>
      </p:sp>
      <p:pic>
        <p:nvPicPr>
          <p:cNvPr id="4" name="Picture 3" descr="A screenshot of a computer&#10;&#10;AI-generated content may be incorrect.">
            <a:extLst>
              <a:ext uri="{FF2B5EF4-FFF2-40B4-BE49-F238E27FC236}">
                <a16:creationId xmlns:a16="http://schemas.microsoft.com/office/drawing/2014/main" id="{7F34C99D-B780-AC2F-7ADD-A910FA40D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933" y="3060363"/>
            <a:ext cx="6507423" cy="3202414"/>
          </a:xfrm>
          <a:prstGeom prst="rect">
            <a:avLst/>
          </a:prstGeom>
        </p:spPr>
      </p:pic>
    </p:spTree>
    <p:extLst>
      <p:ext uri="{BB962C8B-B14F-4D97-AF65-F5344CB8AC3E}">
        <p14:creationId xmlns:p14="http://schemas.microsoft.com/office/powerpoint/2010/main" val="762330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36795-6BA3-548A-DEE2-3480A3615C3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63B800-229C-839F-3EDA-AD9843F85EA7}"/>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22</a:t>
            </a:fld>
            <a:endParaRPr lang="vi-VN" noProof="1"/>
          </a:p>
        </p:txBody>
      </p:sp>
      <p:sp>
        <p:nvSpPr>
          <p:cNvPr id="2" name="Title 1">
            <a:extLst>
              <a:ext uri="{FF2B5EF4-FFF2-40B4-BE49-F238E27FC236}">
                <a16:creationId xmlns:a16="http://schemas.microsoft.com/office/drawing/2014/main" id="{2FC2623E-4DEB-2838-F22A-D85DC20FD411}"/>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C5742341-455A-7EA6-0C3A-316DBFF648E5}"/>
              </a:ext>
            </a:extLst>
          </p:cNvPr>
          <p:cNvSpPr txBox="1"/>
          <p:nvPr/>
        </p:nvSpPr>
        <p:spPr>
          <a:xfrm>
            <a:off x="247651" y="742673"/>
            <a:ext cx="4962704"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2.2 Quá trình huấn luyện trước (pre-training)</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CDB9421E-0A0B-F1F9-61F4-2840AAF4F0D6}"/>
              </a:ext>
            </a:extLst>
          </p:cNvPr>
          <p:cNvSpPr txBox="1"/>
          <p:nvPr/>
        </p:nvSpPr>
        <p:spPr>
          <a:xfrm>
            <a:off x="254051" y="1306037"/>
            <a:ext cx="8635895" cy="2031325"/>
          </a:xfrm>
          <a:prstGeom prst="rect">
            <a:avLst/>
          </a:prstGeom>
          <a:noFill/>
        </p:spPr>
        <p:txBody>
          <a:bodyPr wrap="square">
            <a:spAutoFit/>
          </a:bodyPr>
          <a:lstStyle/>
          <a:p>
            <a:pPr algn="just">
              <a:buNone/>
            </a:pPr>
            <a:r>
              <a:rPr lang="vi-VN" dirty="0">
                <a:latin typeface="Lato" panose="020F0502020204030203" pitchFamily="34" charset="0"/>
                <a:ea typeface="Lato" panose="020F0502020204030203" pitchFamily="34" charset="0"/>
                <a:cs typeface="Lato" panose="020F0502020204030203" pitchFamily="34" charset="0"/>
              </a:rPr>
              <a:t>BERT được huấn luyện trên một lượng dữ liệu lớn thông qua hai nhiệm vụ chính:</a:t>
            </a:r>
            <a:endParaRPr lang="en-US" dirty="0">
              <a:latin typeface="Lato" panose="020F0502020204030203" pitchFamily="34" charset="0"/>
              <a:ea typeface="Lato" panose="020F0502020204030203" pitchFamily="34" charset="0"/>
              <a:cs typeface="Lato" panose="020F0502020204030203" pitchFamily="34" charset="0"/>
            </a:endParaRPr>
          </a:p>
          <a:p>
            <a:pPr algn="just">
              <a:buNone/>
            </a:pPr>
            <a:endParaRPr lang="vi-VN" dirty="0">
              <a:latin typeface="Lato" panose="020F0502020204030203" pitchFamily="34" charset="0"/>
              <a:ea typeface="Lato" panose="020F0502020204030203" pitchFamily="34" charset="0"/>
              <a:cs typeface="Lato" panose="020F0502020204030203" pitchFamily="34" charset="0"/>
            </a:endParaRPr>
          </a:p>
          <a:p>
            <a:pPr algn="just"/>
            <a:r>
              <a:rPr lang="en-US" b="1" dirty="0">
                <a:latin typeface="Lato" panose="020F0502020204030203" pitchFamily="34" charset="0"/>
                <a:ea typeface="Lato" panose="020F0502020204030203" pitchFamily="34" charset="0"/>
                <a:cs typeface="Lato" panose="020F0502020204030203" pitchFamily="34" charset="0"/>
              </a:rPr>
              <a:t>2. </a:t>
            </a:r>
            <a:r>
              <a:rPr lang="vi-VN" b="1" dirty="0" err="1">
                <a:latin typeface="Lato" panose="020F0502020204030203" pitchFamily="34" charset="0"/>
                <a:ea typeface="Lato" panose="020F0502020204030203" pitchFamily="34" charset="0"/>
                <a:cs typeface="Lato" panose="020F0502020204030203" pitchFamily="34" charset="0"/>
              </a:rPr>
              <a:t>Next</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Sentence</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Prediction</a:t>
            </a:r>
            <a:r>
              <a:rPr lang="vi-VN" b="1" dirty="0">
                <a:latin typeface="Lato" panose="020F0502020204030203" pitchFamily="34" charset="0"/>
                <a:ea typeface="Lato" panose="020F0502020204030203" pitchFamily="34" charset="0"/>
                <a:cs typeface="Lato" panose="020F0502020204030203" pitchFamily="34" charset="0"/>
              </a:rPr>
              <a:t> (NSP):</a:t>
            </a:r>
            <a:r>
              <a:rPr lang="vi-VN" dirty="0">
                <a:latin typeface="Lato" panose="020F0502020204030203" pitchFamily="34" charset="0"/>
                <a:ea typeface="Lato" panose="020F0502020204030203" pitchFamily="34" charset="0"/>
                <a:cs typeface="Lato" panose="020F0502020204030203" pitchFamily="34" charset="0"/>
              </a:rPr>
              <a:t> Cho một cặp câu, mô hình phải xác định xem câu thứ hai có thực sự là tiếp theo của câu thứ nhất hay không. Điều này giúp mô hình hiểu được mối quan hệ giữa các câu và làm tăng hiệu quả khi áp dụng cho các tác vụ liên quan đến đoạn văn, như trả lời câu hỏi hay phân loại văn bản.</a:t>
            </a:r>
            <a:endParaRPr lang="en-US" dirty="0">
              <a:latin typeface="Lato" panose="020F0502020204030203" pitchFamily="34" charset="0"/>
              <a:ea typeface="Lato" panose="020F0502020204030203" pitchFamily="34" charset="0"/>
              <a:cs typeface="Lato" panose="020F0502020204030203" pitchFamily="34" charset="0"/>
            </a:endParaRPr>
          </a:p>
          <a:p>
            <a:pPr algn="just"/>
            <a:r>
              <a:rPr lang="vi-VN" dirty="0">
                <a:latin typeface="Lato" panose="020F0502020204030203" pitchFamily="34" charset="0"/>
                <a:ea typeface="Lato" panose="020F0502020204030203" pitchFamily="34" charset="0"/>
                <a:cs typeface="Lato" panose="020F0502020204030203" pitchFamily="34" charset="0"/>
              </a:rPr>
              <a:t>Chúng </a:t>
            </a:r>
            <a:r>
              <a:rPr lang="en-US" dirty="0">
                <a:latin typeface="Lato" panose="020F0502020204030203" pitchFamily="34" charset="0"/>
                <a:ea typeface="Lato" panose="020F0502020204030203" pitchFamily="34" charset="0"/>
                <a:cs typeface="Lato" panose="020F0502020204030203" pitchFamily="34" charset="0"/>
              </a:rPr>
              <a:t>ta</a:t>
            </a:r>
            <a:r>
              <a:rPr lang="vi-VN" dirty="0">
                <a:latin typeface="Lato" panose="020F0502020204030203" pitchFamily="34" charset="0"/>
                <a:ea typeface="Lato" panose="020F0502020204030203" pitchFamily="34" charset="0"/>
                <a:cs typeface="Lato" panose="020F0502020204030203" pitchFamily="34" charset="0"/>
              </a:rPr>
              <a:t> cũng giới thiệu hai </a:t>
            </a:r>
            <a:r>
              <a:rPr lang="en-US" dirty="0">
                <a:latin typeface="Lato" panose="020F0502020204030203" pitchFamily="34" charset="0"/>
                <a:ea typeface="Lato" panose="020F0502020204030203" pitchFamily="34" charset="0"/>
                <a:cs typeface="Lato" panose="020F0502020204030203" pitchFamily="34" charset="0"/>
              </a:rPr>
              <a:t>token</a:t>
            </a:r>
            <a:r>
              <a:rPr lang="vi-VN" dirty="0">
                <a:latin typeface="Lato" panose="020F0502020204030203" pitchFamily="34" charset="0"/>
                <a:ea typeface="Lato" panose="020F0502020204030203" pitchFamily="34" charset="0"/>
                <a:cs typeface="Lato" panose="020F0502020204030203" pitchFamily="34" charset="0"/>
              </a:rPr>
              <a:t> đặc biệt: [CLS] và [SEP]</a:t>
            </a:r>
          </a:p>
        </p:txBody>
      </p:sp>
      <p:pic>
        <p:nvPicPr>
          <p:cNvPr id="6" name="Picture 5">
            <a:extLst>
              <a:ext uri="{FF2B5EF4-FFF2-40B4-BE49-F238E27FC236}">
                <a16:creationId xmlns:a16="http://schemas.microsoft.com/office/drawing/2014/main" id="{F15F504B-2683-53F5-4A7E-7B655173215D}"/>
              </a:ext>
            </a:extLst>
          </p:cNvPr>
          <p:cNvPicPr>
            <a:picLocks noChangeAspect="1"/>
          </p:cNvPicPr>
          <p:nvPr/>
        </p:nvPicPr>
        <p:blipFill>
          <a:blip r:embed="rId2"/>
          <a:stretch>
            <a:fillRect/>
          </a:stretch>
        </p:blipFill>
        <p:spPr>
          <a:xfrm>
            <a:off x="411005" y="3337362"/>
            <a:ext cx="8321986" cy="2614731"/>
          </a:xfrm>
          <a:prstGeom prst="rect">
            <a:avLst/>
          </a:prstGeom>
        </p:spPr>
      </p:pic>
    </p:spTree>
    <p:extLst>
      <p:ext uri="{BB962C8B-B14F-4D97-AF65-F5344CB8AC3E}">
        <p14:creationId xmlns:p14="http://schemas.microsoft.com/office/powerpoint/2010/main" val="1676642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A663B-39C1-FD2D-01A7-2BC1BD09200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D000CA3-354B-DBC2-90BE-5B815E79CB3B}"/>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23</a:t>
            </a:fld>
            <a:endParaRPr lang="vi-VN" noProof="1"/>
          </a:p>
        </p:txBody>
      </p:sp>
      <p:sp>
        <p:nvSpPr>
          <p:cNvPr id="2" name="Title 1">
            <a:extLst>
              <a:ext uri="{FF2B5EF4-FFF2-40B4-BE49-F238E27FC236}">
                <a16:creationId xmlns:a16="http://schemas.microsoft.com/office/drawing/2014/main" id="{EE89E024-5D55-00EB-930E-26CABD240F63}"/>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245923FB-B29F-9DA3-6583-DF307C19B10D}"/>
              </a:ext>
            </a:extLst>
          </p:cNvPr>
          <p:cNvSpPr txBox="1"/>
          <p:nvPr/>
        </p:nvSpPr>
        <p:spPr>
          <a:xfrm>
            <a:off x="247651" y="742673"/>
            <a:ext cx="4962704"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2.2 Quá trình huấn luyện trước (pre-training)</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27938953-68F1-8084-489B-CEC708888F66}"/>
              </a:ext>
            </a:extLst>
          </p:cNvPr>
          <p:cNvSpPr txBox="1"/>
          <p:nvPr/>
        </p:nvSpPr>
        <p:spPr>
          <a:xfrm>
            <a:off x="254051" y="1306037"/>
            <a:ext cx="8635895" cy="2031325"/>
          </a:xfrm>
          <a:prstGeom prst="rect">
            <a:avLst/>
          </a:prstGeom>
          <a:noFill/>
        </p:spPr>
        <p:txBody>
          <a:bodyPr wrap="square">
            <a:spAutoFit/>
          </a:bodyPr>
          <a:lstStyle/>
          <a:p>
            <a:pPr algn="just">
              <a:buNone/>
            </a:pPr>
            <a:r>
              <a:rPr lang="vi-VN" dirty="0">
                <a:latin typeface="Lato" panose="020F0502020204030203" pitchFamily="34" charset="0"/>
                <a:ea typeface="Lato" panose="020F0502020204030203" pitchFamily="34" charset="0"/>
                <a:cs typeface="Lato" panose="020F0502020204030203" pitchFamily="34" charset="0"/>
              </a:rPr>
              <a:t>BERT được huấn luyện trên một lượng dữ liệu lớn thông qua hai nhiệm vụ chính:</a:t>
            </a:r>
            <a:endParaRPr lang="en-US" dirty="0">
              <a:latin typeface="Lato" panose="020F0502020204030203" pitchFamily="34" charset="0"/>
              <a:ea typeface="Lato" panose="020F0502020204030203" pitchFamily="34" charset="0"/>
              <a:cs typeface="Lato" panose="020F0502020204030203" pitchFamily="34" charset="0"/>
            </a:endParaRPr>
          </a:p>
          <a:p>
            <a:pPr algn="just">
              <a:buNone/>
            </a:pPr>
            <a:endParaRPr lang="vi-VN" dirty="0">
              <a:latin typeface="Lato" panose="020F0502020204030203" pitchFamily="34" charset="0"/>
              <a:ea typeface="Lato" panose="020F0502020204030203" pitchFamily="34" charset="0"/>
              <a:cs typeface="Lato" panose="020F0502020204030203" pitchFamily="34" charset="0"/>
            </a:endParaRPr>
          </a:p>
          <a:p>
            <a:pPr algn="just"/>
            <a:r>
              <a:rPr lang="en-US" b="1" dirty="0">
                <a:latin typeface="Lato" panose="020F0502020204030203" pitchFamily="34" charset="0"/>
                <a:ea typeface="Lato" panose="020F0502020204030203" pitchFamily="34" charset="0"/>
                <a:cs typeface="Lato" panose="020F0502020204030203" pitchFamily="34" charset="0"/>
              </a:rPr>
              <a:t>2. </a:t>
            </a:r>
            <a:r>
              <a:rPr lang="vi-VN" b="1" dirty="0" err="1">
                <a:latin typeface="Lato" panose="020F0502020204030203" pitchFamily="34" charset="0"/>
                <a:ea typeface="Lato" panose="020F0502020204030203" pitchFamily="34" charset="0"/>
                <a:cs typeface="Lato" panose="020F0502020204030203" pitchFamily="34" charset="0"/>
              </a:rPr>
              <a:t>Next</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Sentence</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Prediction</a:t>
            </a:r>
            <a:r>
              <a:rPr lang="vi-VN" b="1" dirty="0">
                <a:latin typeface="Lato" panose="020F0502020204030203" pitchFamily="34" charset="0"/>
                <a:ea typeface="Lato" panose="020F0502020204030203" pitchFamily="34" charset="0"/>
                <a:cs typeface="Lato" panose="020F0502020204030203" pitchFamily="34" charset="0"/>
              </a:rPr>
              <a:t> (NSP):</a:t>
            </a:r>
            <a:r>
              <a:rPr lang="vi-VN" dirty="0">
                <a:latin typeface="Lato" panose="020F0502020204030203" pitchFamily="34" charset="0"/>
                <a:ea typeface="Lato" panose="020F0502020204030203" pitchFamily="34" charset="0"/>
                <a:cs typeface="Lato" panose="020F0502020204030203" pitchFamily="34" charset="0"/>
              </a:rPr>
              <a:t> Cho một cặp câu, mô hình phải xác định xem câu thứ hai có thực sự là tiếp theo của câu thứ nhất hay không. Điều này giúp mô hình hiểu được mối quan hệ giữa các câu và làm tăng hiệu quả khi áp dụng cho các tác vụ liên quan đến đoạn văn, như trả lời câu hỏi hay phân loại văn bản.</a:t>
            </a:r>
            <a:endParaRPr lang="en-US" dirty="0">
              <a:latin typeface="Lato" panose="020F0502020204030203" pitchFamily="34" charset="0"/>
              <a:ea typeface="Lato" panose="020F0502020204030203" pitchFamily="34" charset="0"/>
              <a:cs typeface="Lato" panose="020F0502020204030203" pitchFamily="34" charset="0"/>
            </a:endParaRPr>
          </a:p>
          <a:p>
            <a:pPr algn="just"/>
            <a:r>
              <a:rPr lang="vi-VN" dirty="0">
                <a:latin typeface="Lato" panose="020F0502020204030203" pitchFamily="34" charset="0"/>
                <a:ea typeface="Lato" panose="020F0502020204030203" pitchFamily="34" charset="0"/>
                <a:cs typeface="Lato" panose="020F0502020204030203" pitchFamily="34" charset="0"/>
              </a:rPr>
              <a:t>Chúng </a:t>
            </a:r>
            <a:r>
              <a:rPr lang="en-US" dirty="0">
                <a:latin typeface="Lato" panose="020F0502020204030203" pitchFamily="34" charset="0"/>
                <a:ea typeface="Lato" panose="020F0502020204030203" pitchFamily="34" charset="0"/>
                <a:cs typeface="Lato" panose="020F0502020204030203" pitchFamily="34" charset="0"/>
              </a:rPr>
              <a:t>ta</a:t>
            </a:r>
            <a:r>
              <a:rPr lang="vi-VN" dirty="0">
                <a:latin typeface="Lato" panose="020F0502020204030203" pitchFamily="34" charset="0"/>
                <a:ea typeface="Lato" panose="020F0502020204030203" pitchFamily="34" charset="0"/>
                <a:cs typeface="Lato" panose="020F0502020204030203" pitchFamily="34" charset="0"/>
              </a:rPr>
              <a:t> cũng giới thiệu hai </a:t>
            </a:r>
            <a:r>
              <a:rPr lang="en-US" dirty="0">
                <a:latin typeface="Lato" panose="020F0502020204030203" pitchFamily="34" charset="0"/>
                <a:ea typeface="Lato" panose="020F0502020204030203" pitchFamily="34" charset="0"/>
                <a:cs typeface="Lato" panose="020F0502020204030203" pitchFamily="34" charset="0"/>
              </a:rPr>
              <a:t>token</a:t>
            </a:r>
            <a:r>
              <a:rPr lang="vi-VN" dirty="0">
                <a:latin typeface="Lato" panose="020F0502020204030203" pitchFamily="34" charset="0"/>
                <a:ea typeface="Lato" panose="020F0502020204030203" pitchFamily="34" charset="0"/>
                <a:cs typeface="Lato" panose="020F0502020204030203" pitchFamily="34" charset="0"/>
              </a:rPr>
              <a:t> đặc biệt: [CLS] và [SEP]</a:t>
            </a:r>
          </a:p>
        </p:txBody>
      </p:sp>
      <p:pic>
        <p:nvPicPr>
          <p:cNvPr id="4" name="Picture 3" descr="A screenshot of a computer&#10;&#10;AI-generated content may be incorrect.">
            <a:extLst>
              <a:ext uri="{FF2B5EF4-FFF2-40B4-BE49-F238E27FC236}">
                <a16:creationId xmlns:a16="http://schemas.microsoft.com/office/drawing/2014/main" id="{3EF129BC-03EA-AD61-ABA8-D399AF251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946" y="3337362"/>
            <a:ext cx="6420212" cy="2979868"/>
          </a:xfrm>
          <a:prstGeom prst="rect">
            <a:avLst/>
          </a:prstGeom>
        </p:spPr>
      </p:pic>
    </p:spTree>
    <p:extLst>
      <p:ext uri="{BB962C8B-B14F-4D97-AF65-F5344CB8AC3E}">
        <p14:creationId xmlns:p14="http://schemas.microsoft.com/office/powerpoint/2010/main" val="4290551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598AC-F736-7FDD-EC27-182906E6521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429CBD-ABDA-E629-7A73-04EBACBDD701}"/>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24</a:t>
            </a:fld>
            <a:endParaRPr lang="vi-VN" noProof="1"/>
          </a:p>
        </p:txBody>
      </p:sp>
      <p:sp>
        <p:nvSpPr>
          <p:cNvPr id="2" name="Title 1">
            <a:extLst>
              <a:ext uri="{FF2B5EF4-FFF2-40B4-BE49-F238E27FC236}">
                <a16:creationId xmlns:a16="http://schemas.microsoft.com/office/drawing/2014/main" id="{B5F5990F-D4DA-1FF7-CA0C-8A789C5873F3}"/>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4D8B21EB-34F9-C873-D430-13B67B69F8FB}"/>
              </a:ext>
            </a:extLst>
          </p:cNvPr>
          <p:cNvSpPr txBox="1"/>
          <p:nvPr/>
        </p:nvSpPr>
        <p:spPr>
          <a:xfrm>
            <a:off x="247651" y="742673"/>
            <a:ext cx="5143858"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2.3 Tinh chỉnh mô hình BERT (BERT fine-tuning)</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24B06B34-9E79-B843-D8E1-385FD5E753CA}"/>
              </a:ext>
            </a:extLst>
          </p:cNvPr>
          <p:cNvSpPr txBox="1"/>
          <p:nvPr/>
        </p:nvSpPr>
        <p:spPr>
          <a:xfrm>
            <a:off x="254051" y="1306037"/>
            <a:ext cx="8635895" cy="1477328"/>
          </a:xfrm>
          <a:prstGeom prst="rect">
            <a:avLst/>
          </a:prstGeom>
          <a:noFill/>
        </p:spPr>
        <p:txBody>
          <a:bodyPr wrap="square">
            <a:spAutoFit/>
          </a:bodyPr>
          <a:lstStyle/>
          <a:p>
            <a:pPr algn="just">
              <a:buNone/>
            </a:pPr>
            <a:r>
              <a:rPr lang="vi-VN" dirty="0">
                <a:latin typeface="Lato" panose="020F0502020204030203" pitchFamily="34" charset="0"/>
                <a:ea typeface="Lato" panose="020F0502020204030203" pitchFamily="34" charset="0"/>
                <a:cs typeface="Lato" panose="020F0502020204030203" pitchFamily="34" charset="0"/>
              </a:rPr>
              <a:t>BERT </a:t>
            </a:r>
            <a:r>
              <a:rPr lang="en-US" dirty="0" err="1">
                <a:latin typeface="Lato" panose="020F0502020204030203" pitchFamily="34" charset="0"/>
                <a:ea typeface="Lato" panose="020F0502020204030203" pitchFamily="34" charset="0"/>
                <a:cs typeface="Lato" panose="020F0502020204030203" pitchFamily="34" charset="0"/>
              </a:rPr>
              <a:t>có</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được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dễ</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dàng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tinh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chỉnh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thực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hiện</a:t>
            </a:r>
            <a:r>
              <a:rPr lang="en-US" dirty="0">
                <a:latin typeface="Lato" panose="020F0502020204030203" pitchFamily="34" charset="0"/>
                <a:ea typeface="Lato" panose="020F0502020204030203" pitchFamily="34" charset="0"/>
                <a:cs typeface="Lato" panose="020F0502020204030203" pitchFamily="34" charset="0"/>
              </a:rPr>
              <a:t> 2 </a:t>
            </a:r>
            <a:r>
              <a:rPr lang="en-US" dirty="0" err="1">
                <a:latin typeface="Lato" panose="020F0502020204030203" pitchFamily="34" charset="0"/>
                <a:ea typeface="Lato" panose="020F0502020204030203" pitchFamily="34" charset="0"/>
                <a:cs typeface="Lato" panose="020F0502020204030203" pitchFamily="34" charset="0"/>
              </a:rPr>
              <a:t>mục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đích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chính</a:t>
            </a:r>
            <a:r>
              <a:rPr lang="vi-VN" dirty="0">
                <a:latin typeface="Lato" panose="020F0502020204030203" pitchFamily="34" charset="0"/>
                <a:ea typeface="Lato" panose="020F0502020204030203" pitchFamily="34" charset="0"/>
                <a:cs typeface="Lato" panose="020F0502020204030203" pitchFamily="34" charset="0"/>
              </a:rPr>
              <a:t>:</a:t>
            </a:r>
            <a:endParaRPr lang="en-US" dirty="0">
              <a:latin typeface="Lato" panose="020F0502020204030203" pitchFamily="34" charset="0"/>
              <a:ea typeface="Lato" panose="020F0502020204030203" pitchFamily="34" charset="0"/>
              <a:cs typeface="Lato" panose="020F0502020204030203" pitchFamily="34" charset="0"/>
            </a:endParaRPr>
          </a:p>
          <a:p>
            <a:pPr algn="just">
              <a:buNone/>
            </a:pPr>
            <a:endParaRPr lang="vi-VN" dirty="0">
              <a:latin typeface="Lato" panose="020F0502020204030203" pitchFamily="34" charset="0"/>
              <a:ea typeface="Lato" panose="020F0502020204030203" pitchFamily="34" charset="0"/>
              <a:cs typeface="Lato" panose="020F0502020204030203" pitchFamily="34" charset="0"/>
            </a:endParaRPr>
          </a:p>
          <a:p>
            <a:pPr algn="just"/>
            <a:r>
              <a:rPr lang="en-US" b="1" dirty="0">
                <a:latin typeface="Lato" panose="020F0502020204030203" pitchFamily="34" charset="0"/>
                <a:ea typeface="Lato" panose="020F0502020204030203" pitchFamily="34" charset="0"/>
                <a:cs typeface="Lato" panose="020F0502020204030203" pitchFamily="34" charset="0"/>
              </a:rPr>
              <a:t>1. </a:t>
            </a:r>
            <a:r>
              <a:rPr lang="vi-VN" b="1" dirty="0" err="1">
                <a:latin typeface="Lato" panose="020F0502020204030203" pitchFamily="34" charset="0"/>
                <a:ea typeface="Lato" panose="020F0502020204030203" pitchFamily="34" charset="0"/>
                <a:cs typeface="Lato" panose="020F0502020204030203" pitchFamily="34" charset="0"/>
              </a:rPr>
              <a:t>Text</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Classification</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Text classification (</a:t>
            </a:r>
            <a:r>
              <a:rPr lang="vi-VN" dirty="0">
                <a:latin typeface="Lato" panose="020F0502020204030203" pitchFamily="34" charset="0"/>
                <a:ea typeface="Lato" panose="020F0502020204030203" pitchFamily="34" charset="0"/>
                <a:cs typeface="Lato" panose="020F0502020204030203" pitchFamily="34" charset="0"/>
              </a:rPr>
              <a:t>Phân loại văn bản</a:t>
            </a:r>
            <a:r>
              <a:rPr lang="en-US"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là nhiệm vụ gán nhãn cho một đoạn văn bản. Ví dụ</a:t>
            </a:r>
            <a:r>
              <a:rPr lang="en-US" dirty="0">
                <a:latin typeface="Lato" panose="020F0502020204030203" pitchFamily="34" charset="0"/>
                <a:ea typeface="Lato" panose="020F0502020204030203" pitchFamily="34" charset="0"/>
                <a:cs typeface="Lato" panose="020F0502020204030203" pitchFamily="34" charset="0"/>
              </a:rPr>
              <a:t> c</a:t>
            </a:r>
            <a:r>
              <a:rPr lang="vi-VN" dirty="0">
                <a:latin typeface="Lato" panose="020F0502020204030203" pitchFamily="34" charset="0"/>
                <a:ea typeface="Lato" panose="020F0502020204030203" pitchFamily="34" charset="0"/>
                <a:cs typeface="Lato" panose="020F0502020204030203" pitchFamily="34" charset="0"/>
              </a:rPr>
              <a:t>húng ta có thể muốn phân loại các yêu cầu</a:t>
            </a:r>
            <a:r>
              <a:rPr lang="en-US"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đến từ người dùng thành các vấn đề </a:t>
            </a:r>
            <a:r>
              <a:rPr lang="en-US" dirty="0" err="1">
                <a:latin typeface="Lato" panose="020F0502020204030203" pitchFamily="34" charset="0"/>
                <a:ea typeface="Lato" panose="020F0502020204030203" pitchFamily="34" charset="0"/>
                <a:cs typeface="Lato" panose="020F0502020204030203" pitchFamily="34" charset="0"/>
              </a:rPr>
              <a:t>khác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nhau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hoặc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nhận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biết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cảm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xúc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văn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bản</a:t>
            </a:r>
            <a:r>
              <a:rPr lang="en-US" dirty="0">
                <a:latin typeface="Lato" panose="020F0502020204030203" pitchFamily="34" charset="0"/>
                <a:ea typeface="Lato" panose="020F0502020204030203" pitchFamily="34" charset="0"/>
                <a:cs typeface="Lato" panose="020F0502020204030203" pitchFamily="34" charset="0"/>
              </a:rPr>
              <a:t>,…</a:t>
            </a:r>
            <a:endParaRPr lang="vi-VN" dirty="0">
              <a:latin typeface="Lato" panose="020F0502020204030203" pitchFamily="34" charset="0"/>
              <a:ea typeface="Lato" panose="020F0502020204030203" pitchFamily="34" charset="0"/>
              <a:cs typeface="Lato" panose="020F0502020204030203" pitchFamily="34" charset="0"/>
            </a:endParaRPr>
          </a:p>
        </p:txBody>
      </p:sp>
      <p:pic>
        <p:nvPicPr>
          <p:cNvPr id="6" name="Picture 5" descr="A cartoon character with text on it&#10;&#10;AI-generated content may be incorrect.">
            <a:extLst>
              <a:ext uri="{FF2B5EF4-FFF2-40B4-BE49-F238E27FC236}">
                <a16:creationId xmlns:a16="http://schemas.microsoft.com/office/drawing/2014/main" id="{0E4AFF5E-E41E-2EBC-C5D7-F1AD4DABE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65" y="2783365"/>
            <a:ext cx="7739666" cy="2961827"/>
          </a:xfrm>
          <a:prstGeom prst="rect">
            <a:avLst/>
          </a:prstGeom>
        </p:spPr>
      </p:pic>
    </p:spTree>
    <p:extLst>
      <p:ext uri="{BB962C8B-B14F-4D97-AF65-F5344CB8AC3E}">
        <p14:creationId xmlns:p14="http://schemas.microsoft.com/office/powerpoint/2010/main" val="3809736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3E87D-3DA4-5300-2E4E-675BFDCDBC9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3FD6F21-EB28-16AF-8764-40AFA7B70418}"/>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25</a:t>
            </a:fld>
            <a:endParaRPr lang="vi-VN" noProof="1"/>
          </a:p>
        </p:txBody>
      </p:sp>
      <p:sp>
        <p:nvSpPr>
          <p:cNvPr id="2" name="Title 1">
            <a:extLst>
              <a:ext uri="{FF2B5EF4-FFF2-40B4-BE49-F238E27FC236}">
                <a16:creationId xmlns:a16="http://schemas.microsoft.com/office/drawing/2014/main" id="{A47DDBF7-438C-F511-2ACE-20ED0A4451F7}"/>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6D20B9E3-E7AE-2FC1-A473-189578EA9884}"/>
              </a:ext>
            </a:extLst>
          </p:cNvPr>
          <p:cNvSpPr txBox="1"/>
          <p:nvPr/>
        </p:nvSpPr>
        <p:spPr>
          <a:xfrm>
            <a:off x="247651" y="742673"/>
            <a:ext cx="5143858"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2.3 Tinh chỉnh mô hình BERT (BERT fine-tuning)</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6FF2D257-9F07-93BF-37D9-DFB956911748}"/>
              </a:ext>
            </a:extLst>
          </p:cNvPr>
          <p:cNvSpPr txBox="1"/>
          <p:nvPr/>
        </p:nvSpPr>
        <p:spPr>
          <a:xfrm>
            <a:off x="254051" y="1306037"/>
            <a:ext cx="8635895" cy="1477328"/>
          </a:xfrm>
          <a:prstGeom prst="rect">
            <a:avLst/>
          </a:prstGeom>
          <a:noFill/>
        </p:spPr>
        <p:txBody>
          <a:bodyPr wrap="square">
            <a:spAutoFit/>
          </a:bodyPr>
          <a:lstStyle/>
          <a:p>
            <a:pPr algn="just">
              <a:buNone/>
            </a:pPr>
            <a:r>
              <a:rPr lang="vi-VN" dirty="0">
                <a:latin typeface="Lato" panose="020F0502020204030203" pitchFamily="34" charset="0"/>
                <a:ea typeface="Lato" panose="020F0502020204030203" pitchFamily="34" charset="0"/>
                <a:cs typeface="Lato" panose="020F0502020204030203" pitchFamily="34" charset="0"/>
              </a:rPr>
              <a:t>BERT </a:t>
            </a:r>
            <a:r>
              <a:rPr lang="en-US" dirty="0" err="1">
                <a:latin typeface="Lato" panose="020F0502020204030203" pitchFamily="34" charset="0"/>
                <a:ea typeface="Lato" panose="020F0502020204030203" pitchFamily="34" charset="0"/>
                <a:cs typeface="Lato" panose="020F0502020204030203" pitchFamily="34" charset="0"/>
              </a:rPr>
              <a:t>có</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được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dễ</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dàng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tinh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chỉnh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thực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hiện</a:t>
            </a:r>
            <a:r>
              <a:rPr lang="en-US" dirty="0">
                <a:latin typeface="Lato" panose="020F0502020204030203" pitchFamily="34" charset="0"/>
                <a:ea typeface="Lato" panose="020F0502020204030203" pitchFamily="34" charset="0"/>
                <a:cs typeface="Lato" panose="020F0502020204030203" pitchFamily="34" charset="0"/>
              </a:rPr>
              <a:t> 2 </a:t>
            </a:r>
            <a:r>
              <a:rPr lang="en-US" dirty="0" err="1">
                <a:latin typeface="Lato" panose="020F0502020204030203" pitchFamily="34" charset="0"/>
                <a:ea typeface="Lato" panose="020F0502020204030203" pitchFamily="34" charset="0"/>
                <a:cs typeface="Lato" panose="020F0502020204030203" pitchFamily="34" charset="0"/>
              </a:rPr>
              <a:t>mục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đích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chính</a:t>
            </a:r>
            <a:r>
              <a:rPr lang="vi-VN" dirty="0">
                <a:latin typeface="Lato" panose="020F0502020204030203" pitchFamily="34" charset="0"/>
                <a:ea typeface="Lato" panose="020F0502020204030203" pitchFamily="34" charset="0"/>
                <a:cs typeface="Lato" panose="020F0502020204030203" pitchFamily="34" charset="0"/>
              </a:rPr>
              <a:t>:</a:t>
            </a:r>
            <a:endParaRPr lang="en-US" dirty="0">
              <a:latin typeface="Lato" panose="020F0502020204030203" pitchFamily="34" charset="0"/>
              <a:ea typeface="Lato" panose="020F0502020204030203" pitchFamily="34" charset="0"/>
              <a:cs typeface="Lato" panose="020F0502020204030203" pitchFamily="34" charset="0"/>
            </a:endParaRPr>
          </a:p>
          <a:p>
            <a:pPr algn="just">
              <a:buNone/>
            </a:pPr>
            <a:endParaRPr lang="vi-VN" dirty="0">
              <a:latin typeface="Lato" panose="020F0502020204030203" pitchFamily="34" charset="0"/>
              <a:ea typeface="Lato" panose="020F0502020204030203" pitchFamily="34" charset="0"/>
              <a:cs typeface="Lato" panose="020F0502020204030203" pitchFamily="34" charset="0"/>
            </a:endParaRPr>
          </a:p>
          <a:p>
            <a:pPr algn="just"/>
            <a:r>
              <a:rPr lang="en-US" b="1" dirty="0">
                <a:latin typeface="Lato" panose="020F0502020204030203" pitchFamily="34" charset="0"/>
                <a:ea typeface="Lato" panose="020F0502020204030203" pitchFamily="34" charset="0"/>
                <a:cs typeface="Lato" panose="020F0502020204030203" pitchFamily="34" charset="0"/>
              </a:rPr>
              <a:t>1. </a:t>
            </a:r>
            <a:r>
              <a:rPr lang="vi-VN" b="1" dirty="0" err="1">
                <a:latin typeface="Lato" panose="020F0502020204030203" pitchFamily="34" charset="0"/>
                <a:ea typeface="Lato" panose="020F0502020204030203" pitchFamily="34" charset="0"/>
                <a:cs typeface="Lato" panose="020F0502020204030203" pitchFamily="34" charset="0"/>
              </a:rPr>
              <a:t>Text</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Classification</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Text classification (</a:t>
            </a:r>
            <a:r>
              <a:rPr lang="vi-VN" dirty="0">
                <a:latin typeface="Lato" panose="020F0502020204030203" pitchFamily="34" charset="0"/>
                <a:ea typeface="Lato" panose="020F0502020204030203" pitchFamily="34" charset="0"/>
                <a:cs typeface="Lato" panose="020F0502020204030203" pitchFamily="34" charset="0"/>
              </a:rPr>
              <a:t>Phân loại văn bản</a:t>
            </a:r>
            <a:r>
              <a:rPr lang="en-US"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là nhiệm vụ gán nhãn cho một đoạn văn bản. Ví dụ</a:t>
            </a:r>
            <a:r>
              <a:rPr lang="en-US" dirty="0">
                <a:latin typeface="Lato" panose="020F0502020204030203" pitchFamily="34" charset="0"/>
                <a:ea typeface="Lato" panose="020F0502020204030203" pitchFamily="34" charset="0"/>
                <a:cs typeface="Lato" panose="020F0502020204030203" pitchFamily="34" charset="0"/>
              </a:rPr>
              <a:t> c</a:t>
            </a:r>
            <a:r>
              <a:rPr lang="vi-VN" dirty="0">
                <a:latin typeface="Lato" panose="020F0502020204030203" pitchFamily="34" charset="0"/>
                <a:ea typeface="Lato" panose="020F0502020204030203" pitchFamily="34" charset="0"/>
                <a:cs typeface="Lato" panose="020F0502020204030203" pitchFamily="34" charset="0"/>
              </a:rPr>
              <a:t>húng ta có thể muốn phân loại các yêu cầu</a:t>
            </a:r>
            <a:r>
              <a:rPr lang="en-US"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đến từ người dùng thành các vấn đề </a:t>
            </a:r>
            <a:r>
              <a:rPr lang="en-US" dirty="0" err="1">
                <a:latin typeface="Lato" panose="020F0502020204030203" pitchFamily="34" charset="0"/>
                <a:ea typeface="Lato" panose="020F0502020204030203" pitchFamily="34" charset="0"/>
                <a:cs typeface="Lato" panose="020F0502020204030203" pitchFamily="34" charset="0"/>
              </a:rPr>
              <a:t>khác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nhau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hoặc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nhận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biết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cảm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xúc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văn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bản</a:t>
            </a:r>
            <a:r>
              <a:rPr lang="en-US" dirty="0">
                <a:latin typeface="Lato" panose="020F0502020204030203" pitchFamily="34" charset="0"/>
                <a:ea typeface="Lato" panose="020F0502020204030203" pitchFamily="34" charset="0"/>
                <a:cs typeface="Lato" panose="020F0502020204030203" pitchFamily="34" charset="0"/>
              </a:rPr>
              <a:t>,…</a:t>
            </a:r>
            <a:endParaRPr lang="vi-VN" dirty="0">
              <a:latin typeface="Lato" panose="020F0502020204030203" pitchFamily="34" charset="0"/>
              <a:ea typeface="Lato" panose="020F0502020204030203" pitchFamily="34" charset="0"/>
              <a:cs typeface="Lato" panose="020F0502020204030203" pitchFamily="34" charset="0"/>
            </a:endParaRPr>
          </a:p>
        </p:txBody>
      </p:sp>
      <p:pic>
        <p:nvPicPr>
          <p:cNvPr id="4" name="Picture 3" descr="A diagram of a software system&#10;&#10;AI-generated content may be incorrect.">
            <a:extLst>
              <a:ext uri="{FF2B5EF4-FFF2-40B4-BE49-F238E27FC236}">
                <a16:creationId xmlns:a16="http://schemas.microsoft.com/office/drawing/2014/main" id="{C2354C4D-E534-2F04-4A36-14491BBBD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765" y="2791987"/>
            <a:ext cx="6516470" cy="3479412"/>
          </a:xfrm>
          <a:prstGeom prst="rect">
            <a:avLst/>
          </a:prstGeom>
        </p:spPr>
      </p:pic>
    </p:spTree>
    <p:extLst>
      <p:ext uri="{BB962C8B-B14F-4D97-AF65-F5344CB8AC3E}">
        <p14:creationId xmlns:p14="http://schemas.microsoft.com/office/powerpoint/2010/main" val="3695720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44E92-66DA-9949-E7E9-B1FC1127299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497A1EB-D355-2867-0372-D1C8D74FDEDF}"/>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26</a:t>
            </a:fld>
            <a:endParaRPr lang="vi-VN" noProof="1"/>
          </a:p>
        </p:txBody>
      </p:sp>
      <p:sp>
        <p:nvSpPr>
          <p:cNvPr id="2" name="Title 1">
            <a:extLst>
              <a:ext uri="{FF2B5EF4-FFF2-40B4-BE49-F238E27FC236}">
                <a16:creationId xmlns:a16="http://schemas.microsoft.com/office/drawing/2014/main" id="{9C02E9F1-BEC5-9286-D6D6-5AD3D975A990}"/>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22790FD0-C8FF-59ED-5370-32691F26D3A4}"/>
              </a:ext>
            </a:extLst>
          </p:cNvPr>
          <p:cNvSpPr txBox="1"/>
          <p:nvPr/>
        </p:nvSpPr>
        <p:spPr>
          <a:xfrm>
            <a:off x="247651" y="742673"/>
            <a:ext cx="5143858"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2.3 Quá trình tinh chỉnh (Fine-tuning)</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4" name="TextBox 3">
            <a:extLst>
              <a:ext uri="{FF2B5EF4-FFF2-40B4-BE49-F238E27FC236}">
                <a16:creationId xmlns:a16="http://schemas.microsoft.com/office/drawing/2014/main" id="{6D3FDD40-758B-9E36-F446-850B1363526E}"/>
              </a:ext>
            </a:extLst>
          </p:cNvPr>
          <p:cNvSpPr txBox="1"/>
          <p:nvPr/>
        </p:nvSpPr>
        <p:spPr>
          <a:xfrm>
            <a:off x="254051" y="1306037"/>
            <a:ext cx="8635895" cy="2585323"/>
          </a:xfrm>
          <a:prstGeom prst="rect">
            <a:avLst/>
          </a:prstGeom>
          <a:noFill/>
        </p:spPr>
        <p:txBody>
          <a:bodyPr wrap="square">
            <a:spAutoFit/>
          </a:bodyPr>
          <a:lstStyle/>
          <a:p>
            <a:pPr algn="just"/>
            <a:r>
              <a:rPr lang="vi-VN" dirty="0" err="1">
                <a:latin typeface="Lato" panose="020F0502020204030203" pitchFamily="34" charset="0"/>
                <a:ea typeface="Lato" panose="020F0502020204030203" pitchFamily="34" charset="0"/>
                <a:cs typeface="Lato" panose="020F0502020204030203" pitchFamily="34" charset="0"/>
              </a:rPr>
              <a:t>Fine‑tuning</a:t>
            </a:r>
            <a:r>
              <a:rPr lang="vi-VN" dirty="0">
                <a:latin typeface="Lato" panose="020F0502020204030203" pitchFamily="34" charset="0"/>
                <a:ea typeface="Lato" panose="020F0502020204030203" pitchFamily="34" charset="0"/>
                <a:cs typeface="Lato" panose="020F0502020204030203" pitchFamily="34" charset="0"/>
              </a:rPr>
              <a:t> là quá trình </a:t>
            </a:r>
            <a:r>
              <a:rPr lang="vi-VN" b="1" dirty="0">
                <a:latin typeface="Lato" panose="020F0502020204030203" pitchFamily="34" charset="0"/>
                <a:ea typeface="Lato" panose="020F0502020204030203" pitchFamily="34" charset="0"/>
                <a:cs typeface="Lato" panose="020F0502020204030203" pitchFamily="34" charset="0"/>
              </a:rPr>
              <a:t>điều chỉnh</a:t>
            </a:r>
            <a:r>
              <a:rPr lang="vi-VN" dirty="0">
                <a:latin typeface="Lato" panose="020F0502020204030203" pitchFamily="34" charset="0"/>
                <a:ea typeface="Lato" panose="020F0502020204030203" pitchFamily="34" charset="0"/>
                <a:cs typeface="Lato" panose="020F0502020204030203" pitchFamily="34" charset="0"/>
              </a:rPr>
              <a:t> trọng số của một mô hình </a:t>
            </a:r>
            <a:r>
              <a:rPr lang="vi-VN" b="1" dirty="0">
                <a:latin typeface="Lato" panose="020F0502020204030203" pitchFamily="34" charset="0"/>
                <a:ea typeface="Lato" panose="020F0502020204030203" pitchFamily="34" charset="0"/>
                <a:cs typeface="Lato" panose="020F0502020204030203" pitchFamily="34" charset="0"/>
              </a:rPr>
              <a:t>đã được </a:t>
            </a:r>
            <a:r>
              <a:rPr lang="vi-VN" b="1" dirty="0" err="1">
                <a:latin typeface="Lato" panose="020F0502020204030203" pitchFamily="34" charset="0"/>
                <a:ea typeface="Lato" panose="020F0502020204030203" pitchFamily="34" charset="0"/>
                <a:cs typeface="Lato" panose="020F0502020204030203" pitchFamily="34" charset="0"/>
              </a:rPr>
              <a:t>pre‑train</a:t>
            </a:r>
            <a:r>
              <a:rPr lang="vi-VN" dirty="0">
                <a:latin typeface="Lato" panose="020F0502020204030203" pitchFamily="34" charset="0"/>
                <a:ea typeface="Lato" panose="020F0502020204030203" pitchFamily="34" charset="0"/>
                <a:cs typeface="Lato" panose="020F0502020204030203" pitchFamily="34" charset="0"/>
              </a:rPr>
              <a:t> để thích ứng với nhiệm vụ </a:t>
            </a:r>
            <a:r>
              <a:rPr lang="vi-VN" dirty="0" err="1">
                <a:latin typeface="Lato" panose="020F0502020204030203" pitchFamily="34" charset="0"/>
                <a:ea typeface="Lato" panose="020F0502020204030203" pitchFamily="34" charset="0"/>
                <a:cs typeface="Lato" panose="020F0502020204030203" pitchFamily="34" charset="0"/>
              </a:rPr>
              <a:t>downstream</a:t>
            </a:r>
            <a:r>
              <a:rPr lang="vi-VN" dirty="0">
                <a:latin typeface="Lato" panose="020F0502020204030203" pitchFamily="34" charset="0"/>
                <a:ea typeface="Lato" panose="020F0502020204030203" pitchFamily="34" charset="0"/>
                <a:cs typeface="Lato" panose="020F0502020204030203" pitchFamily="34" charset="0"/>
              </a:rPr>
              <a:t> cụ thể thay vì học lại toàn bộ từ đầu.</a:t>
            </a:r>
            <a:br>
              <a:rPr lang="vi-VN" dirty="0">
                <a:latin typeface="Lato" panose="020F0502020204030203" pitchFamily="34" charset="0"/>
                <a:ea typeface="Lato" panose="020F0502020204030203" pitchFamily="34" charset="0"/>
                <a:cs typeface="Lato" panose="020F0502020204030203" pitchFamily="34" charset="0"/>
              </a:rPr>
            </a:br>
            <a:r>
              <a:rPr lang="vi-VN" dirty="0">
                <a:latin typeface="Lato" panose="020F0502020204030203" pitchFamily="34" charset="0"/>
                <a:ea typeface="Lato" panose="020F0502020204030203" pitchFamily="34" charset="0"/>
                <a:cs typeface="Lato" panose="020F0502020204030203" pitchFamily="34" charset="0"/>
              </a:rPr>
              <a:t>Trong NLP, </a:t>
            </a:r>
            <a:r>
              <a:rPr lang="vi-VN" dirty="0" err="1">
                <a:latin typeface="Lato" panose="020F0502020204030203" pitchFamily="34" charset="0"/>
                <a:ea typeface="Lato" panose="020F0502020204030203" pitchFamily="34" charset="0"/>
                <a:cs typeface="Lato" panose="020F0502020204030203" pitchFamily="34" charset="0"/>
              </a:rPr>
              <a:t>fine‑tuning</a:t>
            </a:r>
            <a:r>
              <a:rPr lang="vi-VN" dirty="0">
                <a:latin typeface="Lato" panose="020F0502020204030203" pitchFamily="34" charset="0"/>
                <a:ea typeface="Lato" panose="020F0502020204030203" pitchFamily="34" charset="0"/>
                <a:cs typeface="Lato" panose="020F0502020204030203" pitchFamily="34" charset="0"/>
              </a:rPr>
              <a:t> thường chỉ thêm một </a:t>
            </a:r>
            <a:r>
              <a:rPr lang="vi-VN" b="1" dirty="0" err="1">
                <a:latin typeface="Lato" panose="020F0502020204030203" pitchFamily="34" charset="0"/>
                <a:ea typeface="Lato" panose="020F0502020204030203" pitchFamily="34" charset="0"/>
                <a:cs typeface="Lato" panose="020F0502020204030203" pitchFamily="34" charset="0"/>
              </a:rPr>
              <a:t>task‑specific</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head</a:t>
            </a:r>
            <a:r>
              <a:rPr lang="vi-VN" dirty="0">
                <a:latin typeface="Lato" panose="020F0502020204030203" pitchFamily="34" charset="0"/>
                <a:ea typeface="Lato" panose="020F0502020204030203" pitchFamily="34" charset="0"/>
                <a:cs typeface="Lato" panose="020F0502020204030203" pitchFamily="34" charset="0"/>
              </a:rPr>
              <a:t> (ví dụ: </a:t>
            </a:r>
            <a:r>
              <a:rPr lang="vi-VN" dirty="0" err="1">
                <a:latin typeface="Lato" panose="020F0502020204030203" pitchFamily="34" charset="0"/>
                <a:ea typeface="Lato" panose="020F0502020204030203" pitchFamily="34" charset="0"/>
                <a:cs typeface="Lato" panose="020F0502020204030203" pitchFamily="34" charset="0"/>
              </a:rPr>
              <a:t>classification</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head</a:t>
            </a:r>
            <a:r>
              <a:rPr lang="vi-VN" dirty="0">
                <a:latin typeface="Lato" panose="020F0502020204030203" pitchFamily="34" charset="0"/>
                <a:ea typeface="Lato" panose="020F0502020204030203" pitchFamily="34" charset="0"/>
                <a:cs typeface="Lato" panose="020F0502020204030203" pitchFamily="34" charset="0"/>
              </a:rPr>
              <a:t>, QA </a:t>
            </a:r>
            <a:r>
              <a:rPr lang="vi-VN" dirty="0" err="1">
                <a:latin typeface="Lato" panose="020F0502020204030203" pitchFamily="34" charset="0"/>
                <a:ea typeface="Lato" panose="020F0502020204030203" pitchFamily="34" charset="0"/>
                <a:cs typeface="Lato" panose="020F0502020204030203" pitchFamily="34" charset="0"/>
              </a:rPr>
              <a:t>head</a:t>
            </a:r>
            <a:r>
              <a:rPr lang="vi-VN" dirty="0">
                <a:latin typeface="Lato" panose="020F0502020204030203" pitchFamily="34" charset="0"/>
                <a:ea typeface="Lato" panose="020F0502020204030203" pitchFamily="34" charset="0"/>
                <a:cs typeface="Lato" panose="020F0502020204030203" pitchFamily="34" charset="0"/>
              </a:rPr>
              <a:t>) lên trên các </a:t>
            </a:r>
            <a:r>
              <a:rPr lang="vi-VN" dirty="0" err="1">
                <a:latin typeface="Lato" panose="020F0502020204030203" pitchFamily="34" charset="0"/>
                <a:ea typeface="Lato" panose="020F0502020204030203" pitchFamily="34" charset="0"/>
                <a:cs typeface="Lato" panose="020F0502020204030203" pitchFamily="34" charset="0"/>
              </a:rPr>
              <a:t>hidden</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states</a:t>
            </a:r>
            <a:r>
              <a:rPr lang="vi-VN" dirty="0">
                <a:latin typeface="Lato" panose="020F0502020204030203" pitchFamily="34" charset="0"/>
                <a:ea typeface="Lato" panose="020F0502020204030203" pitchFamily="34" charset="0"/>
                <a:cs typeface="Lato" panose="020F0502020204030203" pitchFamily="34" charset="0"/>
              </a:rPr>
              <a:t> của BERT rồi huấn luyện tiếp trên bộ dữ</a:t>
            </a:r>
            <a:r>
              <a:rPr lang="en-US"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liệu nhiệm vụ (có nhãn)</a:t>
            </a:r>
            <a:endParaRPr lang="en-US" dirty="0">
              <a:latin typeface="Lato" panose="020F0502020204030203" pitchFamily="34" charset="0"/>
              <a:ea typeface="Lato" panose="020F0502020204030203" pitchFamily="34" charset="0"/>
              <a:cs typeface="Lato" panose="020F0502020204030203" pitchFamily="34" charset="0"/>
            </a:endParaRPr>
          </a:p>
          <a:p>
            <a:pPr algn="just"/>
            <a:r>
              <a:rPr lang="vi-VN" dirty="0">
                <a:latin typeface="Lato" panose="020F0502020204030203" pitchFamily="34" charset="0"/>
                <a:ea typeface="Lato" panose="020F0502020204030203" pitchFamily="34" charset="0"/>
                <a:cs typeface="Lato" panose="020F0502020204030203" pitchFamily="34" charset="0"/>
              </a:rPr>
              <a:t> .</a:t>
            </a:r>
            <a:br>
              <a:rPr lang="vi-VN" dirty="0">
                <a:latin typeface="Lato" panose="020F0502020204030203" pitchFamily="34" charset="0"/>
                <a:ea typeface="Lato" panose="020F0502020204030203" pitchFamily="34" charset="0"/>
                <a:cs typeface="Lato" panose="020F0502020204030203" pitchFamily="34" charset="0"/>
              </a:rPr>
            </a:br>
            <a:r>
              <a:rPr lang="vi-VN" dirty="0">
                <a:latin typeface="Lato" panose="020F0502020204030203" pitchFamily="34" charset="0"/>
                <a:ea typeface="Lato" panose="020F0502020204030203" pitchFamily="34" charset="0"/>
                <a:cs typeface="Lato" panose="020F0502020204030203" pitchFamily="34" charset="0"/>
              </a:rPr>
              <a:t>Khác với </a:t>
            </a:r>
            <a:r>
              <a:rPr lang="vi-VN" dirty="0" err="1">
                <a:latin typeface="Lato" panose="020F0502020204030203" pitchFamily="34" charset="0"/>
                <a:ea typeface="Lato" panose="020F0502020204030203" pitchFamily="34" charset="0"/>
                <a:cs typeface="Lato" panose="020F0502020204030203" pitchFamily="34" charset="0"/>
              </a:rPr>
              <a:t>pre‑training</a:t>
            </a:r>
            <a:r>
              <a:rPr lang="vi-VN"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học đại trà không giám sát hoặc bán giám sát), </a:t>
            </a:r>
            <a:r>
              <a:rPr lang="vi-VN" dirty="0" err="1">
                <a:latin typeface="Lato" panose="020F0502020204030203" pitchFamily="34" charset="0"/>
                <a:ea typeface="Lato" panose="020F0502020204030203" pitchFamily="34" charset="0"/>
                <a:cs typeface="Lato" panose="020F0502020204030203" pitchFamily="34" charset="0"/>
              </a:rPr>
              <a:t>fine‑tuning</a:t>
            </a:r>
            <a:r>
              <a:rPr lang="vi-VN" dirty="0">
                <a:latin typeface="Lato" panose="020F0502020204030203" pitchFamily="34" charset="0"/>
                <a:ea typeface="Lato" panose="020F0502020204030203" pitchFamily="34" charset="0"/>
                <a:cs typeface="Lato" panose="020F0502020204030203" pitchFamily="34" charset="0"/>
              </a:rPr>
              <a:t> là giai đoạn </a:t>
            </a:r>
            <a:r>
              <a:rPr lang="vi-VN" b="1" dirty="0">
                <a:latin typeface="Lato" panose="020F0502020204030203" pitchFamily="34" charset="0"/>
                <a:ea typeface="Lato" panose="020F0502020204030203" pitchFamily="34" charset="0"/>
                <a:cs typeface="Lato" panose="020F0502020204030203" pitchFamily="34" charset="0"/>
              </a:rPr>
              <a:t>giám sát</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supervised</a:t>
            </a:r>
            <a:r>
              <a:rPr lang="vi-VN" dirty="0">
                <a:latin typeface="Lato" panose="020F0502020204030203" pitchFamily="34" charset="0"/>
                <a:ea typeface="Lato" panose="020F0502020204030203" pitchFamily="34" charset="0"/>
                <a:cs typeface="Lato" panose="020F0502020204030203" pitchFamily="34" charset="0"/>
              </a:rPr>
              <a:t>) sử dụng </a:t>
            </a:r>
            <a:r>
              <a:rPr lang="vi-VN" b="1" dirty="0" err="1">
                <a:latin typeface="Lato" panose="020F0502020204030203" pitchFamily="34" charset="0"/>
                <a:ea typeface="Lato" panose="020F0502020204030203" pitchFamily="34" charset="0"/>
                <a:cs typeface="Lato" panose="020F0502020204030203" pitchFamily="34" charset="0"/>
              </a:rPr>
              <a:t>labels</a:t>
            </a:r>
            <a:r>
              <a:rPr lang="vi-VN" dirty="0">
                <a:latin typeface="Lato" panose="020F0502020204030203" pitchFamily="34" charset="0"/>
                <a:ea typeface="Lato" panose="020F0502020204030203" pitchFamily="34" charset="0"/>
                <a:cs typeface="Lato" panose="020F0502020204030203" pitchFamily="34" charset="0"/>
              </a:rPr>
              <a:t> để tối ưu hóa trực tiếp cho mục tiêu bài </a:t>
            </a:r>
            <a:r>
              <a:rPr lang="vi-VN" dirty="0" err="1">
                <a:latin typeface="Lato" panose="020F0502020204030203" pitchFamily="34" charset="0"/>
                <a:ea typeface="Lato" panose="020F0502020204030203" pitchFamily="34" charset="0"/>
                <a:cs typeface="Lato" panose="020F0502020204030203" pitchFamily="34" charset="0"/>
              </a:rPr>
              <a:t>toá</a:t>
            </a:r>
            <a:r>
              <a:rPr lang="en-US" dirty="0">
                <a:latin typeface="Lato" panose="020F0502020204030203" pitchFamily="34" charset="0"/>
                <a:ea typeface="Lato" panose="020F0502020204030203" pitchFamily="34" charset="0"/>
                <a:cs typeface="Lato" panose="020F0502020204030203" pitchFamily="34" charset="0"/>
              </a:rPr>
              <a:t>n</a:t>
            </a:r>
            <a:r>
              <a:rPr lang="vi-VN" dirty="0">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262979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859C-CF35-2FDE-FDA6-1278249B5D8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0953BC-6B97-CBC8-C43F-0320E9BBA36B}"/>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27</a:t>
            </a:fld>
            <a:endParaRPr lang="vi-VN" noProof="1"/>
          </a:p>
        </p:txBody>
      </p:sp>
      <p:sp>
        <p:nvSpPr>
          <p:cNvPr id="2" name="Title 1">
            <a:extLst>
              <a:ext uri="{FF2B5EF4-FFF2-40B4-BE49-F238E27FC236}">
                <a16:creationId xmlns:a16="http://schemas.microsoft.com/office/drawing/2014/main" id="{E2E68BDE-922D-E946-FF1E-19503EDB9D2B}"/>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BA502148-D5B1-FA80-9E9A-43B2DF3AE993}"/>
              </a:ext>
            </a:extLst>
          </p:cNvPr>
          <p:cNvSpPr txBox="1"/>
          <p:nvPr/>
        </p:nvSpPr>
        <p:spPr>
          <a:xfrm>
            <a:off x="247651" y="742673"/>
            <a:ext cx="5143858"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2.4 Tinh chỉnh mô hình BERT (BERT fine-tuning)</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AD2A00C0-CEF8-9845-7FA9-93C83A716947}"/>
              </a:ext>
            </a:extLst>
          </p:cNvPr>
          <p:cNvSpPr txBox="1"/>
          <p:nvPr/>
        </p:nvSpPr>
        <p:spPr>
          <a:xfrm>
            <a:off x="254051" y="1306037"/>
            <a:ext cx="8635895" cy="2585323"/>
          </a:xfrm>
          <a:prstGeom prst="rect">
            <a:avLst/>
          </a:prstGeom>
          <a:noFill/>
        </p:spPr>
        <p:txBody>
          <a:bodyPr wrap="square">
            <a:spAutoFit/>
          </a:bodyPr>
          <a:lstStyle/>
          <a:p>
            <a:pPr algn="just">
              <a:buNone/>
            </a:pPr>
            <a:r>
              <a:rPr lang="vi-VN" dirty="0">
                <a:latin typeface="Lato" panose="020F0502020204030203" pitchFamily="34" charset="0"/>
                <a:ea typeface="Lato" panose="020F0502020204030203" pitchFamily="34" charset="0"/>
                <a:cs typeface="Lato" panose="020F0502020204030203" pitchFamily="34" charset="0"/>
              </a:rPr>
              <a:t>BERT </a:t>
            </a:r>
            <a:r>
              <a:rPr lang="en-US" dirty="0" err="1">
                <a:latin typeface="Lato" panose="020F0502020204030203" pitchFamily="34" charset="0"/>
                <a:ea typeface="Lato" panose="020F0502020204030203" pitchFamily="34" charset="0"/>
                <a:cs typeface="Lato" panose="020F0502020204030203" pitchFamily="34" charset="0"/>
              </a:rPr>
              <a:t>có</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được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dễ</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dàng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tinh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chỉnh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thực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hiện</a:t>
            </a:r>
            <a:r>
              <a:rPr lang="en-US" dirty="0">
                <a:latin typeface="Lato" panose="020F0502020204030203" pitchFamily="34" charset="0"/>
                <a:ea typeface="Lato" panose="020F0502020204030203" pitchFamily="34" charset="0"/>
                <a:cs typeface="Lato" panose="020F0502020204030203" pitchFamily="34" charset="0"/>
              </a:rPr>
              <a:t> 2 </a:t>
            </a:r>
            <a:r>
              <a:rPr lang="en-US" dirty="0" err="1">
                <a:latin typeface="Lato" panose="020F0502020204030203" pitchFamily="34" charset="0"/>
                <a:ea typeface="Lato" panose="020F0502020204030203" pitchFamily="34" charset="0"/>
                <a:cs typeface="Lato" panose="020F0502020204030203" pitchFamily="34" charset="0"/>
              </a:rPr>
              <a:t>mục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đích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chính</a:t>
            </a:r>
            <a:r>
              <a:rPr lang="vi-VN" dirty="0">
                <a:latin typeface="Lato" panose="020F0502020204030203" pitchFamily="34" charset="0"/>
                <a:ea typeface="Lato" panose="020F0502020204030203" pitchFamily="34" charset="0"/>
                <a:cs typeface="Lato" panose="020F0502020204030203" pitchFamily="34" charset="0"/>
              </a:rPr>
              <a:t>:</a:t>
            </a:r>
            <a:endParaRPr lang="en-US" dirty="0">
              <a:latin typeface="Lato" panose="020F0502020204030203" pitchFamily="34" charset="0"/>
              <a:ea typeface="Lato" panose="020F0502020204030203" pitchFamily="34" charset="0"/>
              <a:cs typeface="Lato" panose="020F0502020204030203" pitchFamily="34" charset="0"/>
            </a:endParaRPr>
          </a:p>
          <a:p>
            <a:pPr algn="just">
              <a:buNone/>
            </a:pPr>
            <a:endParaRPr lang="vi-VN" dirty="0">
              <a:latin typeface="Lato" panose="020F0502020204030203" pitchFamily="34" charset="0"/>
              <a:ea typeface="Lato" panose="020F0502020204030203" pitchFamily="34" charset="0"/>
              <a:cs typeface="Lato" panose="020F0502020204030203" pitchFamily="34" charset="0"/>
            </a:endParaRPr>
          </a:p>
          <a:p>
            <a:pPr algn="just"/>
            <a:r>
              <a:rPr lang="en-US" b="1" dirty="0">
                <a:latin typeface="Lato" panose="020F0502020204030203" pitchFamily="34" charset="0"/>
                <a:ea typeface="Lato" panose="020F0502020204030203" pitchFamily="34" charset="0"/>
                <a:cs typeface="Lato" panose="020F0502020204030203" pitchFamily="34" charset="0"/>
              </a:rPr>
              <a:t>2. Question Answering</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Question Answering (</a:t>
            </a:r>
            <a:r>
              <a:rPr lang="en-US" dirty="0" err="1">
                <a:latin typeface="Lato" panose="020F0502020204030203" pitchFamily="34" charset="0"/>
                <a:ea typeface="Lato" panose="020F0502020204030203" pitchFamily="34" charset="0"/>
                <a:cs typeface="Lato" panose="020F0502020204030203" pitchFamily="34" charset="0"/>
              </a:rPr>
              <a:t>Trả</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lời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câu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hỏi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nhiệm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vụ</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trả</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lời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câu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hỏi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trong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một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bối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cảnh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nhất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định</a:t>
            </a:r>
            <a:r>
              <a:rPr lang="en-US" dirty="0">
                <a:latin typeface="Lato" panose="020F0502020204030203" pitchFamily="34" charset="0"/>
                <a:ea typeface="Lato" panose="020F0502020204030203" pitchFamily="34" charset="0"/>
                <a:cs typeface="Lato" panose="020F0502020204030203" pitchFamily="34" charset="0"/>
              </a:rPr>
              <a:t>.</a:t>
            </a:r>
          </a:p>
          <a:p>
            <a:pPr algn="just"/>
            <a:r>
              <a:rPr lang="en-US" dirty="0" err="1">
                <a:latin typeface="Lato" panose="020F0502020204030203" pitchFamily="34" charset="0"/>
                <a:ea typeface="Lato" panose="020F0502020204030203" pitchFamily="34" charset="0"/>
                <a:cs typeface="Lato" panose="020F0502020204030203" pitchFamily="34" charset="0"/>
              </a:rPr>
              <a:t>Có</a:t>
            </a:r>
            <a:r>
              <a:rPr lang="en-US" dirty="0">
                <a:latin typeface="Lato" panose="020F0502020204030203" pitchFamily="34" charset="0"/>
                <a:ea typeface="Lato" panose="020F0502020204030203" pitchFamily="34" charset="0"/>
                <a:cs typeface="Lato" panose="020F0502020204030203" pitchFamily="34" charset="0"/>
              </a:rPr>
              <a:t> 2 </a:t>
            </a:r>
            <a:r>
              <a:rPr lang="en-US" dirty="0" err="1">
                <a:latin typeface="Lato" panose="020F0502020204030203" pitchFamily="34" charset="0"/>
                <a:ea typeface="Lato" panose="020F0502020204030203" pitchFamily="34" charset="0"/>
                <a:cs typeface="Lato" panose="020F0502020204030203" pitchFamily="34" charset="0"/>
              </a:rPr>
              <a:t>vấn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đề</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được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đặt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ra</a:t>
            </a:r>
            <a:r>
              <a:rPr lang="en-US" dirty="0">
                <a:latin typeface="Lato" panose="020F0502020204030203" pitchFamily="34" charset="0"/>
                <a:ea typeface="Lato" panose="020F0502020204030203" pitchFamily="34" charset="0"/>
                <a:cs typeface="Lato" panose="020F0502020204030203" pitchFamily="34" charset="0"/>
              </a:rPr>
              <a:t>:</a:t>
            </a:r>
          </a:p>
          <a:p>
            <a:pPr marL="800100" lvl="1" indent="-342900" algn="just">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Chúng ta cần tìm cách để BERT hiểu phần nào của đầu vào là ngữ cảnh, phần nào là câu hỏi.</a:t>
            </a:r>
          </a:p>
          <a:p>
            <a:pPr marL="800100" lvl="1" indent="-342900" algn="just">
              <a:buFont typeface="+mj-lt"/>
              <a:buAutoNum type="arabicPeriod"/>
            </a:pPr>
            <a:r>
              <a:rPr lang="vi-VN" dirty="0">
                <a:latin typeface="Lato" panose="020F0502020204030203" pitchFamily="34" charset="0"/>
                <a:ea typeface="Lato" panose="020F0502020204030203" pitchFamily="34" charset="0"/>
                <a:cs typeface="Lato" panose="020F0502020204030203" pitchFamily="34" charset="0"/>
              </a:rPr>
              <a:t>Chúng ta cũng cần tìm cách để BERT cho chúng ta biết câu trả lời bắt đầu ở đâu và kết thúc ở đâu trong ngữ cảnh được cung cấp.</a:t>
            </a:r>
          </a:p>
        </p:txBody>
      </p:sp>
    </p:spTree>
    <p:extLst>
      <p:ext uri="{BB962C8B-B14F-4D97-AF65-F5344CB8AC3E}">
        <p14:creationId xmlns:p14="http://schemas.microsoft.com/office/powerpoint/2010/main" val="1429218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FEE8E-21EB-94BF-EA02-761C36A708B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D8E21A-3E50-F0EB-F0D4-A911C608A117}"/>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28</a:t>
            </a:fld>
            <a:endParaRPr lang="vi-VN" noProof="1"/>
          </a:p>
        </p:txBody>
      </p:sp>
      <p:sp>
        <p:nvSpPr>
          <p:cNvPr id="2" name="Title 1">
            <a:extLst>
              <a:ext uri="{FF2B5EF4-FFF2-40B4-BE49-F238E27FC236}">
                <a16:creationId xmlns:a16="http://schemas.microsoft.com/office/drawing/2014/main" id="{B6560D4E-2306-6732-B459-AC1B28840979}"/>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2459470D-E2FA-CA05-EFC5-DD96EE7F9744}"/>
              </a:ext>
            </a:extLst>
          </p:cNvPr>
          <p:cNvSpPr txBox="1"/>
          <p:nvPr/>
        </p:nvSpPr>
        <p:spPr>
          <a:xfrm>
            <a:off x="247651" y="742673"/>
            <a:ext cx="5143858"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2.4 Tinh chỉnh mô hình BERT (BERT fine-tuning)</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5BA89916-D37C-A656-10E8-E36961E5D73B}"/>
              </a:ext>
            </a:extLst>
          </p:cNvPr>
          <p:cNvSpPr txBox="1"/>
          <p:nvPr/>
        </p:nvSpPr>
        <p:spPr>
          <a:xfrm>
            <a:off x="254051" y="1306037"/>
            <a:ext cx="8635895" cy="1200329"/>
          </a:xfrm>
          <a:prstGeom prst="rect">
            <a:avLst/>
          </a:prstGeom>
          <a:noFill/>
        </p:spPr>
        <p:txBody>
          <a:bodyPr wrap="square">
            <a:spAutoFit/>
          </a:bodyPr>
          <a:lstStyle/>
          <a:p>
            <a:pPr algn="just">
              <a:buNone/>
            </a:pPr>
            <a:r>
              <a:rPr lang="vi-VN" dirty="0">
                <a:latin typeface="Lato" panose="020F0502020204030203" pitchFamily="34" charset="0"/>
                <a:ea typeface="Lato" panose="020F0502020204030203" pitchFamily="34" charset="0"/>
                <a:cs typeface="Lato" panose="020F0502020204030203" pitchFamily="34" charset="0"/>
              </a:rPr>
              <a:t>BERT </a:t>
            </a:r>
            <a:r>
              <a:rPr lang="en-US" dirty="0" err="1">
                <a:latin typeface="Lato" panose="020F0502020204030203" pitchFamily="34" charset="0"/>
                <a:ea typeface="Lato" panose="020F0502020204030203" pitchFamily="34" charset="0"/>
                <a:cs typeface="Lato" panose="020F0502020204030203" pitchFamily="34" charset="0"/>
              </a:rPr>
              <a:t>có</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được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dễ</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dàng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tinh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chỉnh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thực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hiện</a:t>
            </a:r>
            <a:r>
              <a:rPr lang="en-US" dirty="0">
                <a:latin typeface="Lato" panose="020F0502020204030203" pitchFamily="34" charset="0"/>
                <a:ea typeface="Lato" panose="020F0502020204030203" pitchFamily="34" charset="0"/>
                <a:cs typeface="Lato" panose="020F0502020204030203" pitchFamily="34" charset="0"/>
              </a:rPr>
              <a:t> 2 </a:t>
            </a:r>
            <a:r>
              <a:rPr lang="en-US" dirty="0" err="1">
                <a:latin typeface="Lato" panose="020F0502020204030203" pitchFamily="34" charset="0"/>
                <a:ea typeface="Lato" panose="020F0502020204030203" pitchFamily="34" charset="0"/>
                <a:cs typeface="Lato" panose="020F0502020204030203" pitchFamily="34" charset="0"/>
              </a:rPr>
              <a:t>mục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đích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chính</a:t>
            </a:r>
            <a:r>
              <a:rPr lang="vi-VN" dirty="0">
                <a:latin typeface="Lato" panose="020F0502020204030203" pitchFamily="34" charset="0"/>
                <a:ea typeface="Lato" panose="020F0502020204030203" pitchFamily="34" charset="0"/>
                <a:cs typeface="Lato" panose="020F0502020204030203" pitchFamily="34" charset="0"/>
              </a:rPr>
              <a:t>:</a:t>
            </a:r>
            <a:endParaRPr lang="en-US" dirty="0">
              <a:latin typeface="Lato" panose="020F0502020204030203" pitchFamily="34" charset="0"/>
              <a:ea typeface="Lato" panose="020F0502020204030203" pitchFamily="34" charset="0"/>
              <a:cs typeface="Lato" panose="020F0502020204030203" pitchFamily="34" charset="0"/>
            </a:endParaRPr>
          </a:p>
          <a:p>
            <a:pPr algn="just">
              <a:buNone/>
            </a:pPr>
            <a:endParaRPr lang="vi-VN" dirty="0">
              <a:latin typeface="Lato" panose="020F0502020204030203" pitchFamily="34" charset="0"/>
              <a:ea typeface="Lato" panose="020F0502020204030203" pitchFamily="34" charset="0"/>
              <a:cs typeface="Lato" panose="020F0502020204030203" pitchFamily="34" charset="0"/>
            </a:endParaRPr>
          </a:p>
          <a:p>
            <a:pPr algn="just"/>
            <a:r>
              <a:rPr lang="en-US" b="1" dirty="0">
                <a:latin typeface="Lato" panose="020F0502020204030203" pitchFamily="34" charset="0"/>
                <a:ea typeface="Lato" panose="020F0502020204030203" pitchFamily="34" charset="0"/>
                <a:cs typeface="Lato" panose="020F0502020204030203" pitchFamily="34" charset="0"/>
              </a:rPr>
              <a:t>2. Question Answering</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Question Answering (</a:t>
            </a:r>
            <a:r>
              <a:rPr lang="en-US" dirty="0" err="1">
                <a:latin typeface="Lato" panose="020F0502020204030203" pitchFamily="34" charset="0"/>
                <a:ea typeface="Lato" panose="020F0502020204030203" pitchFamily="34" charset="0"/>
                <a:cs typeface="Lato" panose="020F0502020204030203" pitchFamily="34" charset="0"/>
              </a:rPr>
              <a:t>Trả</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lời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câu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hỏi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nhiệm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vụ</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trả</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lời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câu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hỏi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trong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một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bối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cảnh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nhất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định</a:t>
            </a:r>
            <a:r>
              <a:rPr lang="en-US" dirty="0">
                <a:latin typeface="Lato" panose="020F0502020204030203" pitchFamily="34" charset="0"/>
                <a:ea typeface="Lato" panose="020F0502020204030203" pitchFamily="34" charset="0"/>
                <a:cs typeface="Lato" panose="020F0502020204030203" pitchFamily="34" charset="0"/>
              </a:rPr>
              <a:t>.</a:t>
            </a:r>
          </a:p>
        </p:txBody>
      </p:sp>
      <p:pic>
        <p:nvPicPr>
          <p:cNvPr id="4" name="Picture 3" descr="A diagram of a question&#10;&#10;AI-generated content may be incorrect.">
            <a:extLst>
              <a:ext uri="{FF2B5EF4-FFF2-40B4-BE49-F238E27FC236}">
                <a16:creationId xmlns:a16="http://schemas.microsoft.com/office/drawing/2014/main" id="{DE3331D7-377B-E64B-A9CF-74D62E48E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894" y="2601599"/>
            <a:ext cx="3690207" cy="3796045"/>
          </a:xfrm>
          <a:prstGeom prst="rect">
            <a:avLst/>
          </a:prstGeom>
        </p:spPr>
      </p:pic>
    </p:spTree>
    <p:extLst>
      <p:ext uri="{BB962C8B-B14F-4D97-AF65-F5344CB8AC3E}">
        <p14:creationId xmlns:p14="http://schemas.microsoft.com/office/powerpoint/2010/main" val="942623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F4069-E94E-7CBF-BC3B-834A5B28F68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718EB4-36E0-2746-9F42-16A2738773CD}"/>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29</a:t>
            </a:fld>
            <a:endParaRPr lang="vi-VN" noProof="1"/>
          </a:p>
        </p:txBody>
      </p:sp>
      <p:sp>
        <p:nvSpPr>
          <p:cNvPr id="2" name="Title 1">
            <a:extLst>
              <a:ext uri="{FF2B5EF4-FFF2-40B4-BE49-F238E27FC236}">
                <a16:creationId xmlns:a16="http://schemas.microsoft.com/office/drawing/2014/main" id="{9FC4D8F9-B20C-9ACB-8AF9-31A09C731B4C}"/>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19972DE2-56F3-03C7-04AA-8B35FA4CF76E}"/>
              </a:ext>
            </a:extLst>
          </p:cNvPr>
          <p:cNvSpPr txBox="1"/>
          <p:nvPr/>
        </p:nvSpPr>
        <p:spPr>
          <a:xfrm>
            <a:off x="247651" y="742673"/>
            <a:ext cx="5143858"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2.4 Tinh chỉnh mô hình BERT (BERT fine-tuning)</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105EC3EC-9ED9-BF69-9E81-E4FB2417BD76}"/>
              </a:ext>
            </a:extLst>
          </p:cNvPr>
          <p:cNvSpPr txBox="1"/>
          <p:nvPr/>
        </p:nvSpPr>
        <p:spPr>
          <a:xfrm>
            <a:off x="254051" y="1306037"/>
            <a:ext cx="8635895" cy="1200329"/>
          </a:xfrm>
          <a:prstGeom prst="rect">
            <a:avLst/>
          </a:prstGeom>
          <a:noFill/>
        </p:spPr>
        <p:txBody>
          <a:bodyPr wrap="square">
            <a:spAutoFit/>
          </a:bodyPr>
          <a:lstStyle/>
          <a:p>
            <a:pPr algn="just">
              <a:buNone/>
            </a:pPr>
            <a:r>
              <a:rPr lang="vi-VN" dirty="0">
                <a:latin typeface="Lato" panose="020F0502020204030203" pitchFamily="34" charset="0"/>
                <a:ea typeface="Lato" panose="020F0502020204030203" pitchFamily="34" charset="0"/>
                <a:cs typeface="Lato" panose="020F0502020204030203" pitchFamily="34" charset="0"/>
              </a:rPr>
              <a:t>BERT </a:t>
            </a:r>
            <a:r>
              <a:rPr lang="en-US" dirty="0" err="1">
                <a:latin typeface="Lato" panose="020F0502020204030203" pitchFamily="34" charset="0"/>
                <a:ea typeface="Lato" panose="020F0502020204030203" pitchFamily="34" charset="0"/>
                <a:cs typeface="Lato" panose="020F0502020204030203" pitchFamily="34" charset="0"/>
              </a:rPr>
              <a:t>có</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được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dễ</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dàng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tinh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chỉnh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thực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hiện</a:t>
            </a:r>
            <a:r>
              <a:rPr lang="en-US" dirty="0">
                <a:latin typeface="Lato" panose="020F0502020204030203" pitchFamily="34" charset="0"/>
                <a:ea typeface="Lato" panose="020F0502020204030203" pitchFamily="34" charset="0"/>
                <a:cs typeface="Lato" panose="020F0502020204030203" pitchFamily="34" charset="0"/>
              </a:rPr>
              <a:t> 2 </a:t>
            </a:r>
            <a:r>
              <a:rPr lang="en-US" dirty="0" err="1">
                <a:latin typeface="Lato" panose="020F0502020204030203" pitchFamily="34" charset="0"/>
                <a:ea typeface="Lato" panose="020F0502020204030203" pitchFamily="34" charset="0"/>
                <a:cs typeface="Lato" panose="020F0502020204030203" pitchFamily="34" charset="0"/>
              </a:rPr>
              <a:t>mục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đích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chính</a:t>
            </a:r>
            <a:r>
              <a:rPr lang="vi-VN" dirty="0">
                <a:latin typeface="Lato" panose="020F0502020204030203" pitchFamily="34" charset="0"/>
                <a:ea typeface="Lato" panose="020F0502020204030203" pitchFamily="34" charset="0"/>
                <a:cs typeface="Lato" panose="020F0502020204030203" pitchFamily="34" charset="0"/>
              </a:rPr>
              <a:t>:</a:t>
            </a:r>
            <a:endParaRPr lang="en-US" dirty="0">
              <a:latin typeface="Lato" panose="020F0502020204030203" pitchFamily="34" charset="0"/>
              <a:ea typeface="Lato" panose="020F0502020204030203" pitchFamily="34" charset="0"/>
              <a:cs typeface="Lato" panose="020F0502020204030203" pitchFamily="34" charset="0"/>
            </a:endParaRPr>
          </a:p>
          <a:p>
            <a:pPr algn="just">
              <a:buNone/>
            </a:pPr>
            <a:endParaRPr lang="vi-VN" dirty="0">
              <a:latin typeface="Lato" panose="020F0502020204030203" pitchFamily="34" charset="0"/>
              <a:ea typeface="Lato" panose="020F0502020204030203" pitchFamily="34" charset="0"/>
              <a:cs typeface="Lato" panose="020F0502020204030203" pitchFamily="34" charset="0"/>
            </a:endParaRPr>
          </a:p>
          <a:p>
            <a:pPr algn="just"/>
            <a:r>
              <a:rPr lang="en-US" b="1" dirty="0">
                <a:latin typeface="Lato" panose="020F0502020204030203" pitchFamily="34" charset="0"/>
                <a:ea typeface="Lato" panose="020F0502020204030203" pitchFamily="34" charset="0"/>
                <a:cs typeface="Lato" panose="020F0502020204030203" pitchFamily="34" charset="0"/>
              </a:rPr>
              <a:t>2. Question Answering</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Question Answering (</a:t>
            </a:r>
            <a:r>
              <a:rPr lang="en-US" dirty="0" err="1">
                <a:latin typeface="Lato" panose="020F0502020204030203" pitchFamily="34" charset="0"/>
                <a:ea typeface="Lato" panose="020F0502020204030203" pitchFamily="34" charset="0"/>
                <a:cs typeface="Lato" panose="020F0502020204030203" pitchFamily="34" charset="0"/>
              </a:rPr>
              <a:t>Trả</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lời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câu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hỏi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nhiệm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vụ</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trả</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lời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câu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hỏi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trong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một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bối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cảnh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nhất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định</a:t>
            </a:r>
            <a:r>
              <a:rPr lang="en-US" dirty="0">
                <a:latin typeface="Lato" panose="020F0502020204030203" pitchFamily="34" charset="0"/>
                <a:ea typeface="Lato" panose="020F0502020204030203" pitchFamily="34" charset="0"/>
                <a:cs typeface="Lato" panose="020F0502020204030203" pitchFamily="34" charset="0"/>
              </a:rPr>
              <a:t>.</a:t>
            </a:r>
          </a:p>
        </p:txBody>
      </p:sp>
      <p:pic>
        <p:nvPicPr>
          <p:cNvPr id="10" name="Picture 9" descr="A diagram of a computer&#10;&#10;AI-generated content may be incorrect.">
            <a:extLst>
              <a:ext uri="{FF2B5EF4-FFF2-40B4-BE49-F238E27FC236}">
                <a16:creationId xmlns:a16="http://schemas.microsoft.com/office/drawing/2014/main" id="{8605E2F2-1BDE-73E1-C856-AC86F0A19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968" y="2552558"/>
            <a:ext cx="7988060" cy="3600252"/>
          </a:xfrm>
          <a:prstGeom prst="rect">
            <a:avLst/>
          </a:prstGeom>
        </p:spPr>
      </p:pic>
    </p:spTree>
    <p:extLst>
      <p:ext uri="{BB962C8B-B14F-4D97-AF65-F5344CB8AC3E}">
        <p14:creationId xmlns:p14="http://schemas.microsoft.com/office/powerpoint/2010/main" val="207224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BÁO CÁO PROJECT II</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Phân</a:t>
            </a:r>
            <a:r>
              <a:rPr lang="en-US" sz="2800" b="0" dirty="0"/>
              <a:t> </a:t>
            </a:r>
            <a:r>
              <a:rPr lang="en-US" sz="2800" b="0" dirty="0" err="1"/>
              <a:t>loại</a:t>
            </a:r>
            <a:r>
              <a:rPr lang="en-US" sz="2800" b="0" dirty="0"/>
              <a:t> </a:t>
            </a:r>
            <a:r>
              <a:rPr lang="en-US" sz="2800" b="0" dirty="0" err="1"/>
              <a:t>các</a:t>
            </a:r>
            <a:r>
              <a:rPr lang="en-US" sz="2800" b="0" dirty="0"/>
              <a:t> </a:t>
            </a:r>
            <a:r>
              <a:rPr lang="en-US" sz="2800" b="0" dirty="0" err="1"/>
              <a:t>thể</a:t>
            </a:r>
            <a:r>
              <a:rPr lang="en-US" sz="2800" b="0" dirty="0"/>
              <a:t> </a:t>
            </a:r>
            <a:r>
              <a:rPr lang="en-US" sz="2800" b="0" dirty="0" err="1"/>
              <a:t>thơ</a:t>
            </a:r>
            <a:r>
              <a:rPr lang="en-US" sz="2800" b="0" dirty="0"/>
              <a:t> </a:t>
            </a:r>
            <a:r>
              <a:rPr lang="en-US" sz="2800" b="0" dirty="0" err="1"/>
              <a:t>văn</a:t>
            </a:r>
            <a:r>
              <a:rPr lang="en-US" sz="2800" b="0" dirty="0"/>
              <a:t> </a:t>
            </a:r>
            <a:r>
              <a:rPr lang="en-US" sz="2800" b="0" dirty="0" err="1"/>
              <a:t>học</a:t>
            </a:r>
            <a:r>
              <a:rPr lang="en-US" sz="2800" b="0" dirty="0"/>
              <a:t> Việt Nam </a:t>
            </a:r>
            <a:r>
              <a:rPr lang="en-US" sz="2800" b="0" dirty="0" err="1"/>
              <a:t>bằng</a:t>
            </a:r>
            <a:r>
              <a:rPr lang="en-US" sz="2800" b="0" dirty="0"/>
              <a:t> </a:t>
            </a:r>
            <a:r>
              <a:rPr lang="en-US" sz="2800" b="0" dirty="0" err="1"/>
              <a:t>tinh</a:t>
            </a:r>
            <a:r>
              <a:rPr lang="en-US" sz="2800" b="0" dirty="0"/>
              <a:t> </a:t>
            </a:r>
            <a:r>
              <a:rPr lang="en-US" sz="2800" b="0" dirty="0" err="1"/>
              <a:t>chỉnh</a:t>
            </a:r>
            <a:r>
              <a:rPr lang="en-US" sz="2800" b="0" dirty="0"/>
              <a:t> </a:t>
            </a:r>
            <a:r>
              <a:rPr lang="en-US" sz="2800" b="0" dirty="0" err="1"/>
              <a:t>mô</a:t>
            </a:r>
            <a:r>
              <a:rPr lang="en-US" sz="2800" b="0" dirty="0"/>
              <a:t> </a:t>
            </a:r>
            <a:r>
              <a:rPr lang="en-US" sz="2800" b="0" dirty="0" err="1"/>
              <a:t>hình</a:t>
            </a:r>
            <a:r>
              <a:rPr lang="en-US" sz="2800" b="0" dirty="0"/>
              <a:t> </a:t>
            </a:r>
            <a:r>
              <a:rPr lang="en-US" sz="2800" b="0" dirty="0" err="1"/>
              <a:t>PhoBERT</a:t>
            </a:r>
            <a:endParaRPr lang="en-US" sz="2800" b="0" dirty="0"/>
          </a:p>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A78CC-BAE1-1B78-E10D-B3B92109B05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081BB1-B05A-6926-1654-F19AA904CC6A}"/>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30</a:t>
            </a:fld>
            <a:endParaRPr lang="vi-VN" noProof="1"/>
          </a:p>
        </p:txBody>
      </p:sp>
      <p:sp>
        <p:nvSpPr>
          <p:cNvPr id="2" name="Title 1">
            <a:extLst>
              <a:ext uri="{FF2B5EF4-FFF2-40B4-BE49-F238E27FC236}">
                <a16:creationId xmlns:a16="http://schemas.microsoft.com/office/drawing/2014/main" id="{9C73EB08-5F18-AFF7-7FFA-E618EFAF0066}"/>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51E73ECF-37E2-CA8F-0E90-6701DCB4F95B}"/>
              </a:ext>
            </a:extLst>
          </p:cNvPr>
          <p:cNvSpPr txBox="1"/>
          <p:nvPr/>
        </p:nvSpPr>
        <p:spPr>
          <a:xfrm>
            <a:off x="247651" y="742673"/>
            <a:ext cx="5143858"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2.4 Quy Trình Fine‑Tuning BERT</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7EE36B02-86E2-F3D5-3D45-9B5883C832C6}"/>
              </a:ext>
            </a:extLst>
          </p:cNvPr>
          <p:cNvSpPr txBox="1"/>
          <p:nvPr/>
        </p:nvSpPr>
        <p:spPr>
          <a:xfrm>
            <a:off x="254052" y="1286710"/>
            <a:ext cx="8601059" cy="4801314"/>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Chuẩn bị mô hình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pre‑train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Tải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weights</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của mô hình đã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pre‑train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(ví dụ </a:t>
            </a:r>
            <a:r>
              <a:rPr kumimoji="0" lang="vi-VN" altLang="vi-VN" b="0" i="1"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bert-base-uncased</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endParaRPr kumimoji="0" lang="en-US"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R="0" lvl="0" algn="just" defTabSz="914400" rtl="0" eaLnBrk="0" fontAlgn="base" latinLnBrk="0" hangingPunct="0">
              <a:lnSpc>
                <a:spcPct val="100000"/>
              </a:lnSpc>
              <a:spcBef>
                <a:spcPct val="0"/>
              </a:spcBef>
              <a:spcAft>
                <a:spcPct val="0"/>
              </a:spcAft>
              <a:buClrTx/>
              <a:buSzTx/>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Thêm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task</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head</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Với phân loại văn bản thêm một lớp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Dense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cho nhãn; với hỏi‑đáp thêm hai đầu tiên/cuối để dự đoán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start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end</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positions</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endParaRPr kumimoji="0" lang="en-US"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Tokenize</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&amp; tạo dữ liệu</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Dùng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AutoTokenizer</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chuyển câu thành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token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IDs</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padding</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truncation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về độ dài cố định và gán nhãn tương ứng.</a:t>
            </a:r>
            <a:endParaRPr kumimoji="0" lang="en-US"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Thiết lập siêu tham số</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Chọn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learning</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rate</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thấp</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(thường 1e‑5 → 5e‑5),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batch</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size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vừa phải, số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epoch</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ngắn (2–5) để tránh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overfitting</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endParaRPr kumimoji="0" lang="en-US"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Huấn luyện và đánh giá</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Sử dụng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Trainer</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API hoặc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custom</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loop</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tối ưu toàn bộ hoặc chỉ một phần tham số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partial</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fine‑tuning</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endParaRPr kumimoji="0" lang="en-US"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Tinh chỉnh thêm</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Giảm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learning</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rate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theo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scheduler</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thêm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early‑stopping</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hoặc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warm‑up</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steps</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để ổn định quá trình huấn luyện.</a:t>
            </a:r>
          </a:p>
        </p:txBody>
      </p:sp>
    </p:spTree>
    <p:extLst>
      <p:ext uri="{BB962C8B-B14F-4D97-AF65-F5344CB8AC3E}">
        <p14:creationId xmlns:p14="http://schemas.microsoft.com/office/powerpoint/2010/main" val="2062180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AC037-ED5E-66DA-23E7-53D877AB71D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64C300A-8A59-8D25-7788-E01E782BE0DC}"/>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31</a:t>
            </a:fld>
            <a:endParaRPr lang="vi-VN" noProof="1"/>
          </a:p>
        </p:txBody>
      </p:sp>
      <p:sp>
        <p:nvSpPr>
          <p:cNvPr id="2" name="Title 1">
            <a:extLst>
              <a:ext uri="{FF2B5EF4-FFF2-40B4-BE49-F238E27FC236}">
                <a16:creationId xmlns:a16="http://schemas.microsoft.com/office/drawing/2014/main" id="{2F1B57C4-0CEC-D01A-00F9-F3032D4E00FB}"/>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51F5291D-1FA2-80D1-D663-A8C47E9DBDC6}"/>
              </a:ext>
            </a:extLst>
          </p:cNvPr>
          <p:cNvSpPr txBox="1"/>
          <p:nvPr/>
        </p:nvSpPr>
        <p:spPr>
          <a:xfrm>
            <a:off x="247651" y="742673"/>
            <a:ext cx="5143858"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2.4 Quy Trình Fine‑Tuning BERT</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CA02CD63-A1E6-C23B-5E5E-5D2A73AE402D}"/>
              </a:ext>
            </a:extLst>
          </p:cNvPr>
          <p:cNvSpPr txBox="1"/>
          <p:nvPr/>
        </p:nvSpPr>
        <p:spPr>
          <a:xfrm>
            <a:off x="254052" y="1306037"/>
            <a:ext cx="8635896" cy="39703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vi-VN" dirty="0" err="1">
                <a:latin typeface="Lato" panose="020F0502020204030203" pitchFamily="34" charset="0"/>
                <a:ea typeface="Lato" panose="020F0502020204030203" pitchFamily="34" charset="0"/>
                <a:cs typeface="Lato" panose="020F0502020204030203" pitchFamily="34" charset="0"/>
              </a:rPr>
              <a:t>Chúng</a:t>
            </a:r>
            <a:r>
              <a:rPr lang="en-US" altLang="vi-VN" dirty="0">
                <a:latin typeface="Lato" panose="020F0502020204030203" pitchFamily="34" charset="0"/>
                <a:ea typeface="Lato" panose="020F0502020204030203" pitchFamily="34" charset="0"/>
                <a:cs typeface="Lato" panose="020F0502020204030203" pitchFamily="34" charset="0"/>
              </a:rPr>
              <a:t> ta </a:t>
            </a:r>
            <a:r>
              <a:rPr lang="en-US" altLang="vi-VN" dirty="0" err="1">
                <a:latin typeface="Lato" panose="020F0502020204030203" pitchFamily="34" charset="0"/>
                <a:ea typeface="Lato" panose="020F0502020204030203" pitchFamily="34" charset="0"/>
                <a:cs typeface="Lato" panose="020F0502020204030203" pitchFamily="34" charset="0"/>
              </a:rPr>
              <a:t>có</a:t>
            </a:r>
            <a:r>
              <a:rPr lang="en-US" altLang="vi-VN" dirty="0">
                <a:latin typeface="Lato" panose="020F0502020204030203" pitchFamily="34" charset="0"/>
                <a:ea typeface="Lato" panose="020F0502020204030203" pitchFamily="34" charset="0"/>
                <a:cs typeface="Lato" panose="020F0502020204030203" pitchFamily="34" charset="0"/>
              </a:rPr>
              <a:t> </a:t>
            </a:r>
            <a:r>
              <a:rPr lang="en-US" altLang="vi-VN" dirty="0" err="1">
                <a:latin typeface="Lato" panose="020F0502020204030203" pitchFamily="34" charset="0"/>
                <a:ea typeface="Lato" panose="020F0502020204030203" pitchFamily="34" charset="0"/>
                <a:cs typeface="Lato" panose="020F0502020204030203" pitchFamily="34" charset="0"/>
              </a:rPr>
              <a:t>thể</a:t>
            </a:r>
            <a:r>
              <a:rPr lang="en-US" altLang="vi-VN" dirty="0">
                <a:latin typeface="Lato" panose="020F0502020204030203" pitchFamily="34" charset="0"/>
                <a:ea typeface="Lato" panose="020F0502020204030203" pitchFamily="34" charset="0"/>
                <a:cs typeface="Lato" panose="020F0502020204030203" pitchFamily="34" charset="0"/>
              </a:rPr>
              <a:t> </a:t>
            </a:r>
            <a:r>
              <a:rPr lang="en-US" altLang="vi-VN" dirty="0" err="1">
                <a:latin typeface="Lato" panose="020F0502020204030203" pitchFamily="34" charset="0"/>
                <a:ea typeface="Lato" panose="020F0502020204030203" pitchFamily="34" charset="0"/>
                <a:cs typeface="Lato" panose="020F0502020204030203" pitchFamily="34" charset="0"/>
              </a:rPr>
              <a:t>áp</a:t>
            </a:r>
            <a:r>
              <a:rPr lang="en-US" altLang="vi-VN" dirty="0">
                <a:latin typeface="Lato" panose="020F0502020204030203" pitchFamily="34" charset="0"/>
                <a:ea typeface="Lato" panose="020F0502020204030203" pitchFamily="34" charset="0"/>
                <a:cs typeface="Lato" panose="020F0502020204030203" pitchFamily="34" charset="0"/>
              </a:rPr>
              <a:t> </a:t>
            </a:r>
            <a:r>
              <a:rPr lang="en-US" altLang="vi-VN" dirty="0" err="1">
                <a:latin typeface="Lato" panose="020F0502020204030203" pitchFamily="34" charset="0"/>
                <a:ea typeface="Lato" panose="020F0502020204030203" pitchFamily="34" charset="0"/>
                <a:cs typeface="Lato" panose="020F0502020204030203" pitchFamily="34" charset="0"/>
              </a:rPr>
              <a:t>dụng</a:t>
            </a:r>
            <a:r>
              <a:rPr lang="en-US" altLang="vi-VN" dirty="0">
                <a:latin typeface="Lato" panose="020F0502020204030203" pitchFamily="34" charset="0"/>
                <a:ea typeface="Lato" panose="020F0502020204030203" pitchFamily="34" charset="0"/>
                <a:cs typeface="Lato" panose="020F0502020204030203" pitchFamily="34" charset="0"/>
              </a:rPr>
              <a:t> 1 </a:t>
            </a:r>
            <a:r>
              <a:rPr lang="en-US" altLang="vi-VN" dirty="0" err="1">
                <a:latin typeface="Lato" panose="020F0502020204030203" pitchFamily="34" charset="0"/>
                <a:ea typeface="Lato" panose="020F0502020204030203" pitchFamily="34" charset="0"/>
                <a:cs typeface="Lato" panose="020F0502020204030203" pitchFamily="34" charset="0"/>
              </a:rPr>
              <a:t>số</a:t>
            </a:r>
            <a:r>
              <a:rPr lang="en-US" altLang="vi-VN" dirty="0">
                <a:latin typeface="Lato" panose="020F0502020204030203" pitchFamily="34" charset="0"/>
                <a:ea typeface="Lato" panose="020F0502020204030203" pitchFamily="34" charset="0"/>
                <a:cs typeface="Lato" panose="020F0502020204030203" pitchFamily="34" charset="0"/>
              </a:rPr>
              <a:t> </a:t>
            </a:r>
            <a:r>
              <a:rPr lang="en-US" altLang="vi-VN" dirty="0" err="1">
                <a:latin typeface="Lato" panose="020F0502020204030203" pitchFamily="34" charset="0"/>
                <a:ea typeface="Lato" panose="020F0502020204030203" pitchFamily="34" charset="0"/>
                <a:cs typeface="Lato" panose="020F0502020204030203" pitchFamily="34" charset="0"/>
              </a:rPr>
              <a:t>kỹ</a:t>
            </a:r>
            <a:r>
              <a:rPr lang="en-US" altLang="vi-VN" dirty="0">
                <a:latin typeface="Lato" panose="020F0502020204030203" pitchFamily="34" charset="0"/>
                <a:ea typeface="Lato" panose="020F0502020204030203" pitchFamily="34" charset="0"/>
                <a:cs typeface="Lato" panose="020F0502020204030203" pitchFamily="34" charset="0"/>
              </a:rPr>
              <a:t> </a:t>
            </a:r>
            <a:r>
              <a:rPr lang="en-US" altLang="vi-VN" dirty="0" err="1">
                <a:latin typeface="Lato" panose="020F0502020204030203" pitchFamily="34" charset="0"/>
                <a:ea typeface="Lato" panose="020F0502020204030203" pitchFamily="34" charset="0"/>
                <a:cs typeface="Lato" panose="020F0502020204030203" pitchFamily="34" charset="0"/>
              </a:rPr>
              <a:t>thuật</a:t>
            </a:r>
            <a:r>
              <a:rPr lang="en-US" altLang="vi-VN" dirty="0">
                <a:latin typeface="Lato" panose="020F0502020204030203" pitchFamily="34" charset="0"/>
                <a:ea typeface="Lato" panose="020F0502020204030203" pitchFamily="34" charset="0"/>
                <a:cs typeface="Lato" panose="020F0502020204030203" pitchFamily="34" charset="0"/>
              </a:rPr>
              <a:t> </a:t>
            </a:r>
            <a:r>
              <a:rPr lang="en-US" altLang="vi-VN" dirty="0" err="1">
                <a:latin typeface="Lato" panose="020F0502020204030203" pitchFamily="34" charset="0"/>
                <a:ea typeface="Lato" panose="020F0502020204030203" pitchFamily="34" charset="0"/>
                <a:cs typeface="Lato" panose="020F0502020204030203" pitchFamily="34" charset="0"/>
              </a:rPr>
              <a:t>để</a:t>
            </a:r>
            <a:r>
              <a:rPr lang="en-US" altLang="vi-VN" dirty="0">
                <a:latin typeface="Lato" panose="020F0502020204030203" pitchFamily="34" charset="0"/>
                <a:ea typeface="Lato" panose="020F0502020204030203" pitchFamily="34" charset="0"/>
                <a:cs typeface="Lato" panose="020F0502020204030203" pitchFamily="34" charset="0"/>
              </a:rPr>
              <a:t> </a:t>
            </a:r>
            <a:r>
              <a:rPr lang="en-US" altLang="vi-VN" dirty="0" err="1">
                <a:latin typeface="Lato" panose="020F0502020204030203" pitchFamily="34" charset="0"/>
                <a:ea typeface="Lato" panose="020F0502020204030203" pitchFamily="34" charset="0"/>
                <a:cs typeface="Lato" panose="020F0502020204030203" pitchFamily="34" charset="0"/>
              </a:rPr>
              <a:t>tối</a:t>
            </a:r>
            <a:r>
              <a:rPr lang="en-US" altLang="vi-VN" dirty="0">
                <a:latin typeface="Lato" panose="020F0502020204030203" pitchFamily="34" charset="0"/>
                <a:ea typeface="Lato" panose="020F0502020204030203" pitchFamily="34" charset="0"/>
                <a:cs typeface="Lato" panose="020F0502020204030203" pitchFamily="34" charset="0"/>
              </a:rPr>
              <a:t> </a:t>
            </a:r>
            <a:r>
              <a:rPr lang="en-US" altLang="vi-VN" dirty="0" err="1">
                <a:latin typeface="Lato" panose="020F0502020204030203" pitchFamily="34" charset="0"/>
                <a:ea typeface="Lato" panose="020F0502020204030203" pitchFamily="34" charset="0"/>
                <a:cs typeface="Lato" panose="020F0502020204030203" pitchFamily="34" charset="0"/>
              </a:rPr>
              <a:t>ưu</a:t>
            </a:r>
            <a:r>
              <a:rPr lang="en-US" altLang="vi-VN" dirty="0">
                <a:latin typeface="Lato" panose="020F0502020204030203" pitchFamily="34" charset="0"/>
                <a:ea typeface="Lato" panose="020F0502020204030203" pitchFamily="34" charset="0"/>
                <a:cs typeface="Lato" panose="020F0502020204030203" pitchFamily="34" charset="0"/>
              </a:rPr>
              <a:t> </a:t>
            </a:r>
            <a:r>
              <a:rPr lang="en-US" altLang="vi-VN" dirty="0" err="1">
                <a:latin typeface="Lato" panose="020F0502020204030203" pitchFamily="34" charset="0"/>
                <a:ea typeface="Lato" panose="020F0502020204030203" pitchFamily="34" charset="0"/>
                <a:cs typeface="Lato" panose="020F0502020204030203" pitchFamily="34" charset="0"/>
              </a:rPr>
              <a:t>hóa</a:t>
            </a:r>
            <a:r>
              <a:rPr lang="en-US" altLang="vi-VN" dirty="0">
                <a:latin typeface="Lato" panose="020F0502020204030203" pitchFamily="34" charset="0"/>
                <a:ea typeface="Lato" panose="020F0502020204030203" pitchFamily="34" charset="0"/>
                <a:cs typeface="Lato" panose="020F0502020204030203" pitchFamily="34" charset="0"/>
              </a:rPr>
              <a:t> </a:t>
            </a:r>
            <a:r>
              <a:rPr lang="en-US" altLang="vi-VN" dirty="0" err="1">
                <a:latin typeface="Lato" panose="020F0502020204030203" pitchFamily="34" charset="0"/>
                <a:ea typeface="Lato" panose="020F0502020204030203" pitchFamily="34" charset="0"/>
                <a:cs typeface="Lato" panose="020F0502020204030203" pitchFamily="34" charset="0"/>
              </a:rPr>
              <a:t>quá</a:t>
            </a:r>
            <a:r>
              <a:rPr lang="en-US" altLang="vi-VN" dirty="0">
                <a:latin typeface="Lato" panose="020F0502020204030203" pitchFamily="34" charset="0"/>
                <a:ea typeface="Lato" panose="020F0502020204030203" pitchFamily="34" charset="0"/>
                <a:cs typeface="Lato" panose="020F0502020204030203" pitchFamily="34" charset="0"/>
              </a:rPr>
              <a:t> </a:t>
            </a:r>
            <a:r>
              <a:rPr lang="en-US" altLang="vi-VN" dirty="0" err="1">
                <a:latin typeface="Lato" panose="020F0502020204030203" pitchFamily="34" charset="0"/>
                <a:ea typeface="Lato" panose="020F0502020204030203" pitchFamily="34" charset="0"/>
                <a:cs typeface="Lato" panose="020F0502020204030203" pitchFamily="34" charset="0"/>
              </a:rPr>
              <a:t>trình</a:t>
            </a:r>
            <a:r>
              <a:rPr lang="en-US" altLang="vi-VN" dirty="0">
                <a:latin typeface="Lato" panose="020F0502020204030203" pitchFamily="34" charset="0"/>
                <a:ea typeface="Lato" panose="020F0502020204030203" pitchFamily="34" charset="0"/>
                <a:cs typeface="Lato" panose="020F0502020204030203" pitchFamily="34" charset="0"/>
              </a:rPr>
              <a:t> Fine-tuning:</a:t>
            </a:r>
          </a:p>
          <a:p>
            <a:pPr marL="0" marR="0" lvl="0" indent="0" algn="l" defTabSz="914400" rtl="0" eaLnBrk="0" fontAlgn="base" latinLnBrk="0" hangingPunct="0">
              <a:lnSpc>
                <a:spcPct val="100000"/>
              </a:lnSpc>
              <a:spcBef>
                <a:spcPct val="0"/>
              </a:spcBef>
              <a:spcAft>
                <a:spcPct val="0"/>
              </a:spcAft>
              <a:buClrTx/>
              <a:buSzTx/>
              <a:tabLst/>
            </a:pPr>
            <a:endParaRPr kumimoji="0" lang="en-US" altLang="vi-VN" sz="180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1800"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Layer</a:t>
            </a: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Freezing</a:t>
            </a: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Giữ cố định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freeze</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các lớp thấp, chỉ huấn luyện các lớp trên cùng và phần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head</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giảm chi phí tính toán.</a:t>
            </a:r>
            <a:endParaRPr kumimoji="0" lang="en-US"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1800"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Parameter‑Efficient</a:t>
            </a: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Methods</a:t>
            </a: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Adapter</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modules</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LoRA</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Prefix‑tuning</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chỉ thêm/làm mới một tỷ lệ nhỏ tham số, đạt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performance</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tương đương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full</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fine‑tuning</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nhưng nhẹ hơn.</a:t>
            </a:r>
            <a:endParaRPr kumimoji="0" lang="en-US"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1800"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a:t>
            </a: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Augmentation</a:t>
            </a: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&amp; </a:t>
            </a:r>
            <a:r>
              <a:rPr kumimoji="0" lang="vi-VN" altLang="vi-VN" sz="1800"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Regularization</a:t>
            </a: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Sử dụng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back‑translation</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dropout</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weight</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decay</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giúp mô hình kháng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overfitting</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khi dữ liệu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downstream</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í</a:t>
            </a:r>
            <a:r>
              <a:rPr kumimoji="0" lang="en-US"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endParaRPr kumimoji="0" lang="en-US"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1800"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Hyperparameter</a:t>
            </a: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Search</a:t>
            </a: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Grid</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Random</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search</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trên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learning</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rate</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batch</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size</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warm‑up</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ratio</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để tìm cấu hình tối ưu cho từng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dataset</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cụ thể.</a:t>
            </a:r>
          </a:p>
        </p:txBody>
      </p:sp>
    </p:spTree>
    <p:extLst>
      <p:ext uri="{BB962C8B-B14F-4D97-AF65-F5344CB8AC3E}">
        <p14:creationId xmlns:p14="http://schemas.microsoft.com/office/powerpoint/2010/main" val="3305037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3290-800D-57DB-1F62-229E159D8C2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5593F51-EEAC-1C67-D50D-486111FE7B5B}"/>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32</a:t>
            </a:fld>
            <a:endParaRPr lang="vi-VN" noProof="1"/>
          </a:p>
        </p:txBody>
      </p:sp>
      <p:sp>
        <p:nvSpPr>
          <p:cNvPr id="2" name="Title 1">
            <a:extLst>
              <a:ext uri="{FF2B5EF4-FFF2-40B4-BE49-F238E27FC236}">
                <a16:creationId xmlns:a16="http://schemas.microsoft.com/office/drawing/2014/main" id="{96F5CFA0-62DD-3F47-6ADB-FC67D2FCBF8F}"/>
              </a:ext>
            </a:extLst>
          </p:cNvPr>
          <p:cNvSpPr>
            <a:spLocks noGrp="1"/>
          </p:cNvSpPr>
          <p:nvPr>
            <p:ph type="title"/>
          </p:nvPr>
        </p:nvSpPr>
        <p:spPr>
          <a:xfrm>
            <a:off x="254052" y="112543"/>
            <a:ext cx="8635896" cy="436098"/>
          </a:xfrm>
          <a:prstGeom prst="rect">
            <a:avLst/>
          </a:prstGeom>
        </p:spPr>
        <p:txBody>
          <a:bodyPr/>
          <a:lstStyle/>
          <a:p>
            <a:r>
              <a:rPr lang="en-US" noProof="1"/>
              <a:t>Demo</a:t>
            </a:r>
            <a:endParaRPr lang="vi-VN" noProof="1"/>
          </a:p>
        </p:txBody>
      </p:sp>
      <p:sp>
        <p:nvSpPr>
          <p:cNvPr id="7" name="TextBox 6">
            <a:extLst>
              <a:ext uri="{FF2B5EF4-FFF2-40B4-BE49-F238E27FC236}">
                <a16:creationId xmlns:a16="http://schemas.microsoft.com/office/drawing/2014/main" id="{E259BE01-BA0B-3AB3-014F-2AAA04F5178C}"/>
              </a:ext>
            </a:extLst>
          </p:cNvPr>
          <p:cNvSpPr txBox="1"/>
          <p:nvPr/>
        </p:nvSpPr>
        <p:spPr>
          <a:xfrm>
            <a:off x="247651" y="742673"/>
            <a:ext cx="5143858" cy="369332"/>
          </a:xfrm>
          <a:prstGeom prst="rect">
            <a:avLst/>
          </a:prstGeom>
          <a:noFill/>
        </p:spPr>
        <p:txBody>
          <a:bodyPr wrap="square">
            <a:spAutoFit/>
          </a:bodyPr>
          <a:lstStyle/>
          <a:p>
            <a:r>
              <a:rPr lang="en-US" b="1" noProof="1">
                <a:latin typeface="Lato" panose="020F0502020204030203" pitchFamily="34" charset="0"/>
                <a:ea typeface="Lato" panose="020F0502020204030203" pitchFamily="34" charset="0"/>
                <a:cs typeface="Lato" panose="020F0502020204030203" pitchFamily="34" charset="0"/>
              </a:rPr>
              <a:t>3. Notebook trên google colab</a:t>
            </a:r>
            <a:endParaRPr lang="vi-VN" b="1" noProof="1">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262495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C222F-1472-EC88-CD4A-1AB1CEC74D6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ACAE0F4-04CF-C3DB-6FC2-629D2FAB0A44}"/>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33</a:t>
            </a:fld>
            <a:endParaRPr lang="vi-VN" noProof="1"/>
          </a:p>
        </p:txBody>
      </p:sp>
      <p:sp>
        <p:nvSpPr>
          <p:cNvPr id="2" name="Title 1">
            <a:extLst>
              <a:ext uri="{FF2B5EF4-FFF2-40B4-BE49-F238E27FC236}">
                <a16:creationId xmlns:a16="http://schemas.microsoft.com/office/drawing/2014/main" id="{9B2E0B59-0AE8-3B58-EFE6-1562CEFCBFFB}"/>
              </a:ext>
            </a:extLst>
          </p:cNvPr>
          <p:cNvSpPr>
            <a:spLocks noGrp="1"/>
          </p:cNvSpPr>
          <p:nvPr>
            <p:ph type="title"/>
          </p:nvPr>
        </p:nvSpPr>
        <p:spPr>
          <a:xfrm>
            <a:off x="254052" y="112543"/>
            <a:ext cx="8635896" cy="436098"/>
          </a:xfrm>
          <a:prstGeom prst="rect">
            <a:avLst/>
          </a:prstGeom>
        </p:spPr>
        <p:txBody>
          <a:bodyPr/>
          <a:lstStyle/>
          <a:p>
            <a:r>
              <a:rPr lang="vi-VN" dirty="0"/>
              <a:t>Kế Hoạch Công Việc Trong Thời Gian Tới</a:t>
            </a:r>
            <a:endParaRPr lang="vi-VN" noProof="1"/>
          </a:p>
        </p:txBody>
      </p:sp>
      <p:sp>
        <p:nvSpPr>
          <p:cNvPr id="4" name="TextBox 3">
            <a:extLst>
              <a:ext uri="{FF2B5EF4-FFF2-40B4-BE49-F238E27FC236}">
                <a16:creationId xmlns:a16="http://schemas.microsoft.com/office/drawing/2014/main" id="{DE286EE6-73B4-BD42-007B-E5976AAB38C2}"/>
              </a:ext>
            </a:extLst>
          </p:cNvPr>
          <p:cNvSpPr txBox="1"/>
          <p:nvPr/>
        </p:nvSpPr>
        <p:spPr>
          <a:xfrm>
            <a:off x="254051" y="1305341"/>
            <a:ext cx="8635895" cy="3970318"/>
          </a:xfrm>
          <a:prstGeom prst="rect">
            <a:avLst/>
          </a:prstGeom>
          <a:noFill/>
        </p:spPr>
        <p:txBody>
          <a:bodyPr wrap="square">
            <a:spAutoFit/>
          </a:bodyPr>
          <a:lstStyle/>
          <a:p>
            <a:pPr marL="342900" indent="-342900" algn="just">
              <a:buAutoNum type="arabicPeriod"/>
            </a:pPr>
            <a:r>
              <a:rPr lang="en-US" b="1" dirty="0">
                <a:latin typeface="Lato" panose="020F0502020204030203" pitchFamily="34" charset="0"/>
                <a:ea typeface="Lato" panose="020F0502020204030203" pitchFamily="34" charset="0"/>
                <a:cs typeface="Lato" panose="020F0502020204030203" pitchFamily="34" charset="0"/>
              </a:rPr>
              <a:t>Tinh </a:t>
            </a:r>
            <a:r>
              <a:rPr lang="en-US" b="1" dirty="0" err="1">
                <a:latin typeface="Lato" panose="020F0502020204030203" pitchFamily="34" charset="0"/>
                <a:ea typeface="Lato" panose="020F0502020204030203" pitchFamily="34" charset="0"/>
                <a:cs typeface="Lato" panose="020F0502020204030203" pitchFamily="34" charset="0"/>
              </a:rPr>
              <a:t>chỉnh</a:t>
            </a:r>
            <a:r>
              <a:rPr lang="en-US" b="1" dirty="0">
                <a:latin typeface="Lato" panose="020F0502020204030203" pitchFamily="34" charset="0"/>
                <a:ea typeface="Lato" panose="020F0502020204030203" pitchFamily="34" charset="0"/>
                <a:cs typeface="Lato" panose="020F0502020204030203" pitchFamily="34" charset="0"/>
              </a:rPr>
              <a:t> dataset</a:t>
            </a:r>
          </a:p>
          <a:p>
            <a:pPr marL="742950" lvl="1" indent="-285750" algn="just">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Hiện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tại</a:t>
            </a:r>
            <a:r>
              <a:rPr lang="en-US" dirty="0">
                <a:latin typeface="Lato" panose="020F0502020204030203" pitchFamily="34" charset="0"/>
                <a:ea typeface="Lato" panose="020F0502020204030203" pitchFamily="34" charset="0"/>
                <a:cs typeface="Lato" panose="020F0502020204030203" pitchFamily="34" charset="0"/>
              </a:rPr>
              <a:t> dataset </a:t>
            </a:r>
            <a:r>
              <a:rPr lang="en-US" dirty="0" err="1">
                <a:latin typeface="Lato" panose="020F0502020204030203" pitchFamily="34" charset="0"/>
                <a:ea typeface="Lato" panose="020F0502020204030203" pitchFamily="34" charset="0"/>
                <a:cs typeface="Lato" panose="020F0502020204030203" pitchFamily="34" charset="0"/>
              </a:rPr>
              <a:t>đang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lẹch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nhiều</a:t>
            </a:r>
            <a:endParaRPr lang="en-US" b="1" dirty="0">
              <a:latin typeface="Lato" panose="020F0502020204030203" pitchFamily="34" charset="0"/>
              <a:ea typeface="Lato" panose="020F0502020204030203" pitchFamily="34" charset="0"/>
              <a:cs typeface="Lato" panose="020F0502020204030203" pitchFamily="34" charset="0"/>
            </a:endParaRPr>
          </a:p>
          <a:p>
            <a:pPr marL="342900" indent="-342900" algn="just">
              <a:buAutoNum type="arabicPeriod"/>
            </a:pPr>
            <a:r>
              <a:rPr lang="vi-VN" b="1" dirty="0">
                <a:latin typeface="Lato" panose="020F0502020204030203" pitchFamily="34" charset="0"/>
                <a:ea typeface="Lato" panose="020F0502020204030203" pitchFamily="34" charset="0"/>
                <a:cs typeface="Lato" panose="020F0502020204030203" pitchFamily="34" charset="0"/>
              </a:rPr>
              <a:t>Hoàn Thiện </a:t>
            </a:r>
            <a:r>
              <a:rPr lang="vi-VN" b="1" dirty="0" err="1">
                <a:latin typeface="Lato" panose="020F0502020204030203" pitchFamily="34" charset="0"/>
                <a:ea typeface="Lato" panose="020F0502020204030203" pitchFamily="34" charset="0"/>
                <a:cs typeface="Lato" panose="020F0502020204030203" pitchFamily="34" charset="0"/>
              </a:rPr>
              <a:t>Fine‑Tuning</a:t>
            </a:r>
            <a:r>
              <a:rPr lang="vi-VN" b="1" dirty="0">
                <a:latin typeface="Lato" panose="020F0502020204030203" pitchFamily="34" charset="0"/>
                <a:ea typeface="Lato" panose="020F0502020204030203" pitchFamily="34" charset="0"/>
                <a:cs typeface="Lato" panose="020F0502020204030203" pitchFamily="34" charset="0"/>
              </a:rPr>
              <a:t> </a:t>
            </a:r>
            <a:endParaRPr lang="en-US" b="1" dirty="0">
              <a:latin typeface="Lato" panose="020F0502020204030203" pitchFamily="34" charset="0"/>
              <a:ea typeface="Lato" panose="020F0502020204030203" pitchFamily="34" charset="0"/>
              <a:cs typeface="Lato" panose="020F0502020204030203" pitchFamily="34" charset="0"/>
            </a:endParaRPr>
          </a:p>
          <a:p>
            <a:pPr marL="742950" lvl="1" indent="-285750" algn="just">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Chỉnh</a:t>
            </a:r>
            <a:r>
              <a:rPr lang="en-US"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Hyperparameter</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Search</a:t>
            </a:r>
            <a:endParaRPr lang="vi-VN" dirty="0">
              <a:latin typeface="Lato" panose="020F0502020204030203" pitchFamily="34" charset="0"/>
              <a:ea typeface="Lato" panose="020F0502020204030203" pitchFamily="34" charset="0"/>
              <a:cs typeface="Lato" panose="020F0502020204030203" pitchFamily="34" charset="0"/>
            </a:endParaRPr>
          </a:p>
          <a:p>
            <a:pPr marL="742950" lvl="1" indent="-285750" algn="just">
              <a:buFont typeface="Arial" panose="020B0604020202020204" pitchFamily="34" charset="0"/>
              <a:buChar char="•"/>
            </a:pPr>
            <a:r>
              <a:rPr lang="vi-VN" dirty="0" err="1">
                <a:latin typeface="Lato" panose="020F0502020204030203" pitchFamily="34" charset="0"/>
                <a:ea typeface="Lato" panose="020F0502020204030203" pitchFamily="34" charset="0"/>
                <a:cs typeface="Lato" panose="020F0502020204030203" pitchFamily="34" charset="0"/>
              </a:rPr>
              <a:t>Scheduler</a:t>
            </a:r>
            <a:r>
              <a:rPr lang="vi-VN" dirty="0">
                <a:latin typeface="Lato" panose="020F0502020204030203" pitchFamily="34" charset="0"/>
                <a:ea typeface="Lato" panose="020F0502020204030203" pitchFamily="34" charset="0"/>
                <a:cs typeface="Lato" panose="020F0502020204030203" pitchFamily="34" charset="0"/>
              </a:rPr>
              <a:t> &amp; </a:t>
            </a:r>
            <a:r>
              <a:rPr lang="vi-VN" dirty="0" err="1">
                <a:latin typeface="Lato" panose="020F0502020204030203" pitchFamily="34" charset="0"/>
                <a:ea typeface="Lato" panose="020F0502020204030203" pitchFamily="34" charset="0"/>
                <a:cs typeface="Lato" panose="020F0502020204030203" pitchFamily="34" charset="0"/>
              </a:rPr>
              <a:t>Warm‑Up</a:t>
            </a:r>
            <a:endParaRPr lang="en-US" b="1" dirty="0">
              <a:latin typeface="Lato" panose="020F0502020204030203" pitchFamily="34" charset="0"/>
              <a:ea typeface="Lato" panose="020F0502020204030203" pitchFamily="34" charset="0"/>
              <a:cs typeface="Lato" panose="020F0502020204030203" pitchFamily="34" charset="0"/>
            </a:endParaRPr>
          </a:p>
          <a:p>
            <a:pPr marL="342900" indent="-342900" algn="just">
              <a:buAutoNum type="arabicPeriod"/>
            </a:pPr>
            <a:r>
              <a:rPr lang="en-US" b="1" dirty="0" err="1">
                <a:latin typeface="Lato" panose="020F0502020204030203" pitchFamily="34" charset="0"/>
                <a:ea typeface="Lato" panose="020F0502020204030203" pitchFamily="34" charset="0"/>
                <a:cs typeface="Lato" panose="020F0502020204030203" pitchFamily="34" charset="0"/>
              </a:rPr>
              <a:t>Áp</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dụng</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những</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kỹ</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thuật</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tối</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ưu</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như</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trên</a:t>
            </a:r>
            <a:endParaRPr lang="en-US" b="1" dirty="0">
              <a:latin typeface="Lato" panose="020F0502020204030203" pitchFamily="34" charset="0"/>
              <a:ea typeface="Lato" panose="020F0502020204030203" pitchFamily="34" charset="0"/>
              <a:cs typeface="Lato" panose="020F0502020204030203" pitchFamily="34" charset="0"/>
            </a:endParaRPr>
          </a:p>
          <a:p>
            <a:pPr marL="342900" indent="-342900" algn="just">
              <a:buAutoNum type="arabicPeriod"/>
            </a:pPr>
            <a:r>
              <a:rPr lang="en-US" b="1" dirty="0">
                <a:latin typeface="Lato" panose="020F0502020204030203" pitchFamily="34" charset="0"/>
                <a:ea typeface="Lato" panose="020F0502020204030203" pitchFamily="34" charset="0"/>
                <a:cs typeface="Lato" panose="020F0502020204030203" pitchFamily="34" charset="0"/>
              </a:rPr>
              <a:t>Hoàn </a:t>
            </a:r>
            <a:r>
              <a:rPr lang="en-US" b="1" dirty="0" err="1">
                <a:latin typeface="Lato" panose="020F0502020204030203" pitchFamily="34" charset="0"/>
                <a:ea typeface="Lato" panose="020F0502020204030203" pitchFamily="34" charset="0"/>
                <a:cs typeface="Lato" panose="020F0502020204030203" pitchFamily="34" charset="0"/>
              </a:rPr>
              <a:t>thiện</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các</a:t>
            </a:r>
            <a:r>
              <a:rPr lang="en-US" b="1" dirty="0">
                <a:latin typeface="Lato" panose="020F0502020204030203" pitchFamily="34" charset="0"/>
                <a:ea typeface="Lato" panose="020F0502020204030203" pitchFamily="34" charset="0"/>
                <a:cs typeface="Lato" panose="020F0502020204030203" pitchFamily="34" charset="0"/>
              </a:rPr>
              <a:t> metric </a:t>
            </a:r>
            <a:r>
              <a:rPr lang="en-US" b="1" dirty="0" err="1">
                <a:latin typeface="Lato" panose="020F0502020204030203" pitchFamily="34" charset="0"/>
                <a:ea typeface="Lato" panose="020F0502020204030203" pitchFamily="34" charset="0"/>
                <a:cs typeface="Lato" panose="020F0502020204030203" pitchFamily="34" charset="0"/>
              </a:rPr>
              <a:t>đánh</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giá</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và</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biểu</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diễn</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thống</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kê</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kiểu</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lỗi</a:t>
            </a:r>
            <a:r>
              <a:rPr lang="en-US" b="1" dirty="0">
                <a:latin typeface="Lato" panose="020F0502020204030203" pitchFamily="34" charset="0"/>
                <a:ea typeface="Lato" panose="020F0502020204030203" pitchFamily="34" charset="0"/>
                <a:cs typeface="Lato" panose="020F0502020204030203" pitchFamily="34" charset="0"/>
              </a:rPr>
              <a:t> </a:t>
            </a:r>
            <a:r>
              <a:rPr lang="vi-VN" dirty="0"/>
              <a:t>(nhầm lẫn giữa các thể thơ tương tự, câu hỏi chưa rõ ràng…)</a:t>
            </a:r>
            <a:endParaRPr lang="en-US" dirty="0"/>
          </a:p>
          <a:p>
            <a:pPr marL="742950" lvl="1" indent="-285750" defTabSz="914400" eaLnBrk="0" fontAlgn="base" hangingPunct="0">
              <a:spcBef>
                <a:spcPct val="0"/>
              </a:spcBef>
              <a:spcAft>
                <a:spcPct val="0"/>
              </a:spcAft>
              <a:buFont typeface="Arial" panose="020B0604020202020204" pitchFamily="34" charset="0"/>
              <a:buChar char="•"/>
            </a:pPr>
            <a:r>
              <a:rPr kumimoji="0" lang="vi-VN" altLang="vi-VN" b="0" i="0" u="none" strike="noStrike" cap="none" normalizeH="0" baseline="0" dirty="0" err="1">
                <a:ln>
                  <a:noFill/>
                </a:ln>
                <a:solidFill>
                  <a:schemeClr val="tx1"/>
                </a:solidFill>
                <a:effectLst/>
                <a:latin typeface="Arial" panose="020B0604020202020204" pitchFamily="34" charset="0"/>
              </a:rPr>
              <a:t>Classification</a:t>
            </a:r>
            <a:r>
              <a:rPr kumimoji="0" lang="vi-VN" altLang="vi-VN" b="0" i="0" u="none" strike="noStrike" cap="none" normalizeH="0" baseline="0" dirty="0">
                <a:ln>
                  <a:noFill/>
                </a:ln>
                <a:solidFill>
                  <a:schemeClr val="tx1"/>
                </a:solidFill>
                <a:effectLst/>
                <a:latin typeface="Arial" panose="020B0604020202020204" pitchFamily="34" charset="0"/>
              </a:rPr>
              <a:t>: </a:t>
            </a:r>
            <a:r>
              <a:rPr kumimoji="0" lang="vi-VN" altLang="vi-VN" b="0" i="0" u="none" strike="noStrike" cap="none" normalizeH="0" baseline="0" dirty="0" err="1">
                <a:ln>
                  <a:noFill/>
                </a:ln>
                <a:solidFill>
                  <a:schemeClr val="tx1"/>
                </a:solidFill>
                <a:effectLst/>
                <a:latin typeface="Arial" panose="020B0604020202020204" pitchFamily="34" charset="0"/>
              </a:rPr>
              <a:t>Accuracy</a:t>
            </a:r>
            <a:r>
              <a:rPr kumimoji="0" lang="vi-VN" altLang="vi-VN" b="0" i="0" u="none" strike="noStrike" cap="none" normalizeH="0" baseline="0" dirty="0">
                <a:ln>
                  <a:noFill/>
                </a:ln>
                <a:solidFill>
                  <a:schemeClr val="tx1"/>
                </a:solidFill>
                <a:effectLst/>
                <a:latin typeface="Arial" panose="020B0604020202020204" pitchFamily="34" charset="0"/>
              </a:rPr>
              <a:t>, F1, </a:t>
            </a:r>
            <a:r>
              <a:rPr kumimoji="0" lang="vi-VN" altLang="vi-VN" b="0" i="0" u="none" strike="noStrike" cap="none" normalizeH="0" baseline="0" dirty="0" err="1">
                <a:ln>
                  <a:noFill/>
                </a:ln>
                <a:solidFill>
                  <a:schemeClr val="tx1"/>
                </a:solidFill>
                <a:effectLst/>
                <a:latin typeface="Arial" panose="020B0604020202020204" pitchFamily="34" charset="0"/>
              </a:rPr>
              <a:t>Precision</a:t>
            </a:r>
            <a:r>
              <a:rPr kumimoji="0" lang="vi-VN" altLang="vi-VN" b="0" i="0" u="none" strike="noStrike" cap="none" normalizeH="0" baseline="0" dirty="0">
                <a:ln>
                  <a:noFill/>
                </a:ln>
                <a:solidFill>
                  <a:schemeClr val="tx1"/>
                </a:solidFill>
                <a:effectLst/>
                <a:latin typeface="Arial" panose="020B0604020202020204" pitchFamily="34" charset="0"/>
              </a:rPr>
              <a:t>/</a:t>
            </a:r>
            <a:r>
              <a:rPr kumimoji="0" lang="vi-VN" altLang="vi-VN" b="0" i="0" u="none" strike="noStrike" cap="none" normalizeH="0" baseline="0" dirty="0" err="1">
                <a:ln>
                  <a:noFill/>
                </a:ln>
                <a:solidFill>
                  <a:schemeClr val="tx1"/>
                </a:solidFill>
                <a:effectLst/>
                <a:latin typeface="Arial" panose="020B0604020202020204" pitchFamily="34" charset="0"/>
              </a:rPr>
              <a:t>Recall</a:t>
            </a:r>
            <a:endParaRPr kumimoji="0" lang="vi-VN" altLang="vi-VN" b="0" i="0" u="none" strike="noStrike" cap="none" normalizeH="0" baseline="0" dirty="0">
              <a:ln>
                <a:noFill/>
              </a:ln>
              <a:solidFill>
                <a:schemeClr val="tx1"/>
              </a:solidFill>
              <a:effectLst/>
              <a:latin typeface="Arial" panose="020B0604020202020204" pitchFamily="34" charset="0"/>
            </a:endParaRPr>
          </a:p>
          <a:p>
            <a:pPr marL="742950" lvl="1" indent="-285750" algn="just">
              <a:buFont typeface="Arial" panose="020B0604020202020204" pitchFamily="34" charset="0"/>
              <a:buChar char="•"/>
            </a:pPr>
            <a:r>
              <a:rPr kumimoji="0" lang="vi-VN" altLang="vi-VN" b="0" i="0" u="none" strike="noStrike" cap="none" normalizeH="0" baseline="0" dirty="0">
                <a:ln>
                  <a:noFill/>
                </a:ln>
                <a:solidFill>
                  <a:schemeClr val="tx1"/>
                </a:solidFill>
                <a:effectLst/>
                <a:latin typeface="Arial" panose="020B0604020202020204" pitchFamily="34" charset="0"/>
              </a:rPr>
              <a:t>QA: </a:t>
            </a:r>
            <a:r>
              <a:rPr kumimoji="0" lang="vi-VN" altLang="vi-VN" b="0" i="0" u="none" strike="noStrike" cap="none" normalizeH="0" baseline="0" dirty="0" err="1">
                <a:ln>
                  <a:noFill/>
                </a:ln>
                <a:solidFill>
                  <a:schemeClr val="tx1"/>
                </a:solidFill>
                <a:effectLst/>
                <a:latin typeface="Arial" panose="020B0604020202020204" pitchFamily="34" charset="0"/>
              </a:rPr>
              <a:t>Exact</a:t>
            </a:r>
            <a:r>
              <a:rPr kumimoji="0" lang="vi-VN" altLang="vi-VN" b="0" i="0" u="none" strike="noStrike" cap="none" normalizeH="0" baseline="0" dirty="0">
                <a:ln>
                  <a:noFill/>
                </a:ln>
                <a:solidFill>
                  <a:schemeClr val="tx1"/>
                </a:solidFill>
                <a:effectLst/>
                <a:latin typeface="Arial" panose="020B0604020202020204" pitchFamily="34" charset="0"/>
              </a:rPr>
              <a:t> </a:t>
            </a:r>
            <a:r>
              <a:rPr kumimoji="0" lang="vi-VN" altLang="vi-VN" b="0" i="0" u="none" strike="noStrike" cap="none" normalizeH="0" baseline="0" dirty="0" err="1">
                <a:ln>
                  <a:noFill/>
                </a:ln>
                <a:solidFill>
                  <a:schemeClr val="tx1"/>
                </a:solidFill>
                <a:effectLst/>
                <a:latin typeface="Arial" panose="020B0604020202020204" pitchFamily="34" charset="0"/>
              </a:rPr>
              <a:t>Match</a:t>
            </a:r>
            <a:r>
              <a:rPr kumimoji="0" lang="vi-VN" altLang="vi-VN" b="0" i="0" u="none" strike="noStrike" cap="none" normalizeH="0" baseline="0" dirty="0">
                <a:ln>
                  <a:noFill/>
                </a:ln>
                <a:solidFill>
                  <a:schemeClr val="tx1"/>
                </a:solidFill>
                <a:effectLst/>
                <a:latin typeface="Arial" panose="020B0604020202020204" pitchFamily="34" charset="0"/>
              </a:rPr>
              <a:t> (EM), F1‑token</a:t>
            </a:r>
          </a:p>
          <a:p>
            <a:pPr marL="342900" indent="-342900" algn="just">
              <a:buFontTx/>
              <a:buAutoNum type="arabicPeriod"/>
            </a:pPr>
            <a:r>
              <a:rPr lang="en-US" b="1" dirty="0" err="1">
                <a:latin typeface="Lato" panose="020F0502020204030203" pitchFamily="34" charset="0"/>
                <a:ea typeface="Lato" panose="020F0502020204030203" pitchFamily="34" charset="0"/>
                <a:cs typeface="Lato" panose="020F0502020204030203" pitchFamily="34" charset="0"/>
              </a:rPr>
              <a:t>Xây</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dựng</a:t>
            </a:r>
            <a:r>
              <a:rPr lang="en-US" b="1" dirty="0">
                <a:latin typeface="Lato" panose="020F0502020204030203" pitchFamily="34" charset="0"/>
                <a:ea typeface="Lato" panose="020F0502020204030203" pitchFamily="34" charset="0"/>
                <a:cs typeface="Lato" panose="020F0502020204030203" pitchFamily="34" charset="0"/>
              </a:rPr>
              <a:t> frontend </a:t>
            </a:r>
            <a:r>
              <a:rPr lang="en-US" b="1" dirty="0" err="1">
                <a:latin typeface="Lato" panose="020F0502020204030203" pitchFamily="34" charset="0"/>
                <a:ea typeface="Lato" panose="020F0502020204030203" pitchFamily="34" charset="0"/>
                <a:cs typeface="Lato" panose="020F0502020204030203" pitchFamily="34" charset="0"/>
              </a:rPr>
              <a:t>cho</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việc</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sử</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dụng</a:t>
            </a:r>
            <a:r>
              <a:rPr lang="en-US" b="1" dirty="0">
                <a:latin typeface="Lato" panose="020F0502020204030203" pitchFamily="34" charset="0"/>
                <a:ea typeface="Lato" panose="020F0502020204030203" pitchFamily="34" charset="0"/>
                <a:cs typeface="Lato" panose="020F0502020204030203" pitchFamily="34" charset="0"/>
              </a:rPr>
              <a:t> model </a:t>
            </a:r>
            <a:r>
              <a:rPr lang="en-US" b="1" dirty="0" err="1">
                <a:latin typeface="Lato" panose="020F0502020204030203" pitchFamily="34" charset="0"/>
                <a:ea typeface="Lato" panose="020F0502020204030203" pitchFamily="34" charset="0"/>
                <a:cs typeface="Lato" panose="020F0502020204030203" pitchFamily="34" charset="0"/>
              </a:rPr>
              <a:t>đã</a:t>
            </a:r>
            <a:r>
              <a:rPr lang="en-US" b="1" dirty="0">
                <a:latin typeface="Lato" panose="020F0502020204030203" pitchFamily="34" charset="0"/>
                <a:ea typeface="Lato" panose="020F0502020204030203" pitchFamily="34" charset="0"/>
                <a:cs typeface="Lato" panose="020F0502020204030203" pitchFamily="34" charset="0"/>
              </a:rPr>
              <a:t> train</a:t>
            </a:r>
          </a:p>
          <a:p>
            <a:pPr marL="742950" lvl="1" indent="-285750" algn="just">
              <a:buFont typeface="Arial" panose="020B0604020202020204" pitchFamily="34" charset="0"/>
              <a:buChar char="•"/>
            </a:pPr>
            <a:r>
              <a:rPr lang="vi-VN" dirty="0"/>
              <a:t>Xây dựng giao diện </a:t>
            </a:r>
            <a:r>
              <a:rPr lang="vi-VN" dirty="0" err="1"/>
              <a:t>demo</a:t>
            </a:r>
            <a:r>
              <a:rPr lang="vi-VN" dirty="0"/>
              <a:t>: nhập đoạn thơ, nhận dạng thể thơ</a:t>
            </a:r>
            <a:endParaRPr lang="en-US" b="1" dirty="0">
              <a:latin typeface="Lato" panose="020F0502020204030203" pitchFamily="34" charset="0"/>
              <a:ea typeface="Lato" panose="020F0502020204030203" pitchFamily="34" charset="0"/>
              <a:cs typeface="Lato" panose="020F0502020204030203" pitchFamily="34" charset="0"/>
            </a:endParaRPr>
          </a:p>
          <a:p>
            <a:pPr marL="342900" indent="-342900" algn="just">
              <a:buFontTx/>
              <a:buAutoNum type="arabicPeriod"/>
            </a:pPr>
            <a:r>
              <a:rPr lang="en-US" b="1" dirty="0">
                <a:latin typeface="Lato" panose="020F0502020204030203" pitchFamily="34" charset="0"/>
                <a:ea typeface="Lato" panose="020F0502020204030203" pitchFamily="34" charset="0"/>
                <a:cs typeface="Lato" panose="020F0502020204030203" pitchFamily="34" charset="0"/>
              </a:rPr>
              <a:t>Hoàn </a:t>
            </a:r>
            <a:r>
              <a:rPr lang="en-US" b="1" dirty="0" err="1">
                <a:latin typeface="Lato" panose="020F0502020204030203" pitchFamily="34" charset="0"/>
                <a:ea typeface="Lato" panose="020F0502020204030203" pitchFamily="34" charset="0"/>
                <a:cs typeface="Lato" panose="020F0502020204030203" pitchFamily="34" charset="0"/>
              </a:rPr>
              <a:t>thiện</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tài</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liệu</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và</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báo</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cáo</a:t>
            </a:r>
            <a:endParaRPr lang="en-US" b="1" dirty="0">
              <a:latin typeface="Lato" panose="020F0502020204030203" pitchFamily="34" charset="0"/>
              <a:ea typeface="Lato" panose="020F0502020204030203" pitchFamily="34" charset="0"/>
              <a:cs typeface="Lato" panose="020F0502020204030203" pitchFamily="34" charset="0"/>
            </a:endParaRPr>
          </a:p>
          <a:p>
            <a:pPr marL="342900" indent="-342900" algn="just">
              <a:buAutoNum type="arabicPeriod"/>
            </a:pPr>
            <a:endParaRPr lang="en-US" b="1" dirty="0">
              <a:latin typeface="Lato" panose="020F0502020204030203" pitchFamily="34" charset="0"/>
              <a:ea typeface="Lato" panose="020F0502020204030203" pitchFamily="34" charset="0"/>
              <a:cs typeface="Lato" panose="020F0502020204030203" pitchFamily="34" charset="0"/>
            </a:endParaRPr>
          </a:p>
        </p:txBody>
      </p:sp>
      <p:sp>
        <p:nvSpPr>
          <p:cNvPr id="9" name="Rectangle 3">
            <a:extLst>
              <a:ext uri="{FF2B5EF4-FFF2-40B4-BE49-F238E27FC236}">
                <a16:creationId xmlns:a16="http://schemas.microsoft.com/office/drawing/2014/main" id="{2CB96B32-A5B9-150C-265E-8A910157F1E4}"/>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54EBCD4E-2EFC-4F57-B92A-D2F61194D32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7868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vi-VN" b="1" dirty="0"/>
              <a:t>Mục tiêu:</a:t>
            </a:r>
            <a:endParaRPr lang="en-US" b="1" dirty="0"/>
          </a:p>
          <a:p>
            <a:r>
              <a:rPr lang="en-US" dirty="0"/>
              <a:t>P</a:t>
            </a:r>
            <a:r>
              <a:rPr lang="vi-VN" dirty="0"/>
              <a:t>hân loại, nhận dạng các thể thơ (ví dụ: lục bát, song thất lục bát, ngẫu hứng,...) bằng cách sử dụng phương pháp tinh chỉnh mô hình ngôn ngữ </a:t>
            </a:r>
            <a:r>
              <a:rPr lang="vi-VN" dirty="0" err="1"/>
              <a:t>PhoBERT</a:t>
            </a:r>
            <a:endParaRPr lang="en-US" b="1" dirty="0"/>
          </a:p>
          <a:p>
            <a:r>
              <a:rPr lang="vi-VN" b="1" dirty="0"/>
              <a:t>Lý do lựa chọn đề tài:</a:t>
            </a:r>
            <a:endParaRPr lang="en-US" b="1" dirty="0"/>
          </a:p>
          <a:p>
            <a:pPr lvl="1"/>
            <a:r>
              <a:rPr lang="en-US" dirty="0" err="1"/>
              <a:t>Tính</a:t>
            </a:r>
            <a:r>
              <a:rPr lang="en-US" dirty="0"/>
              <a:t> </a:t>
            </a:r>
            <a:r>
              <a:rPr lang="en-US" dirty="0" err="1"/>
              <a:t>độc</a:t>
            </a:r>
            <a:r>
              <a:rPr lang="en-US" dirty="0"/>
              <a:t> </a:t>
            </a:r>
            <a:r>
              <a:rPr lang="en-US" dirty="0" err="1"/>
              <a:t>đáo</a:t>
            </a:r>
            <a:r>
              <a:rPr lang="en-US" dirty="0"/>
              <a:t> </a:t>
            </a:r>
            <a:r>
              <a:rPr lang="en-US" dirty="0" err="1"/>
              <a:t>của</a:t>
            </a:r>
            <a:r>
              <a:rPr lang="en-US" dirty="0"/>
              <a:t> </a:t>
            </a:r>
            <a:r>
              <a:rPr lang="en-US" dirty="0" err="1"/>
              <a:t>văn</a:t>
            </a:r>
            <a:r>
              <a:rPr lang="en-US" dirty="0"/>
              <a:t> </a:t>
            </a:r>
            <a:r>
              <a:rPr lang="en-US" dirty="0" err="1"/>
              <a:t>học</a:t>
            </a:r>
            <a:r>
              <a:rPr lang="en-US" dirty="0"/>
              <a:t> Việt Nam.</a:t>
            </a:r>
          </a:p>
          <a:p>
            <a:pPr lvl="1"/>
            <a:r>
              <a:rPr lang="en-US" dirty="0" err="1"/>
              <a:t>Khả</a:t>
            </a:r>
            <a:r>
              <a:rPr lang="en-US" dirty="0"/>
              <a:t> </a:t>
            </a:r>
            <a:r>
              <a:rPr lang="en-US" dirty="0" err="1"/>
              <a:t>năng</a:t>
            </a:r>
            <a:r>
              <a:rPr lang="en-US" dirty="0"/>
              <a:t> </a:t>
            </a:r>
            <a:r>
              <a:rPr lang="en-US" dirty="0" err="1"/>
              <a:t>ứng</a:t>
            </a:r>
            <a:r>
              <a:rPr lang="en-US" dirty="0"/>
              <a:t> </a:t>
            </a:r>
            <a:r>
              <a:rPr lang="en-US" dirty="0" err="1"/>
              <a:t>dụng</a:t>
            </a:r>
            <a:r>
              <a:rPr lang="en-US" dirty="0"/>
              <a:t> </a:t>
            </a:r>
            <a:r>
              <a:rPr lang="en-US" dirty="0" err="1"/>
              <a:t>của</a:t>
            </a:r>
            <a:r>
              <a:rPr lang="en-US" dirty="0"/>
              <a:t> NLP </a:t>
            </a:r>
            <a:r>
              <a:rPr lang="en-US" dirty="0" err="1"/>
              <a:t>trong</a:t>
            </a:r>
            <a:r>
              <a:rPr lang="en-US" dirty="0"/>
              <a:t> </a:t>
            </a:r>
            <a:r>
              <a:rPr lang="en-US" dirty="0" err="1"/>
              <a:t>lĩnh</a:t>
            </a:r>
            <a:r>
              <a:rPr lang="en-US" dirty="0"/>
              <a:t> </a:t>
            </a:r>
            <a:r>
              <a:rPr lang="en-US" dirty="0" err="1"/>
              <a:t>vực</a:t>
            </a:r>
            <a:r>
              <a:rPr lang="en-US" dirty="0"/>
              <a:t> </a:t>
            </a:r>
            <a:r>
              <a:rPr lang="en-US" dirty="0" err="1"/>
              <a:t>văn</a:t>
            </a:r>
            <a:r>
              <a:rPr lang="en-US" dirty="0"/>
              <a:t> </a:t>
            </a:r>
            <a:r>
              <a:rPr lang="en-US" dirty="0" err="1"/>
              <a:t>học</a:t>
            </a:r>
            <a:endParaRPr lang="vi-VN" dirty="0"/>
          </a:p>
          <a:p>
            <a:r>
              <a:rPr lang="vi-VN" b="1" dirty="0"/>
              <a:t>Phạm vi của dự án</a:t>
            </a:r>
            <a:endParaRPr lang="vi-VN" dirty="0"/>
          </a:p>
          <a:p>
            <a:pPr marL="742950" lvl="1" indent="-285750">
              <a:buFont typeface="Arial" panose="020B0604020202020204" pitchFamily="34" charset="0"/>
              <a:buChar char="•"/>
            </a:pPr>
            <a:r>
              <a:rPr lang="vi-VN" dirty="0"/>
              <a:t>Xác định rõ đối tượng dữ liệu, phạm vi phân loại, và các thách thức đặc thù trong việc phân loại thơ.</a:t>
            </a:r>
          </a:p>
          <a:p>
            <a:pPr lvl="1"/>
            <a:endParaRPr lang="en-US" b="1" dirty="0"/>
          </a:p>
          <a:p>
            <a:pPr marL="914400" lvl="2" indent="0">
              <a:buNone/>
            </a:pPr>
            <a:endParaRPr lang="en-US" dirty="0"/>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5</a:t>
            </a:fld>
            <a:endParaRPr lang="vi-VN" noProof="1"/>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D33F63D7-493A-F67B-4A01-F62B35D756B1}"/>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1</a:t>
            </a:r>
            <a:r>
              <a:rPr lang="vi-VN" b="1" noProof="1">
                <a:latin typeface="Lato" panose="020F0502020204030203" pitchFamily="34" charset="0"/>
                <a:ea typeface="Lato" panose="020F0502020204030203" pitchFamily="34" charset="0"/>
                <a:cs typeface="Lato" panose="020F0502020204030203" pitchFamily="34" charset="0"/>
              </a:rPr>
              <a:t> Giới thiệu về Mô Hình Transformer</a:t>
            </a:r>
          </a:p>
        </p:txBody>
      </p:sp>
      <p:sp>
        <p:nvSpPr>
          <p:cNvPr id="12" name="TextBox 11">
            <a:extLst>
              <a:ext uri="{FF2B5EF4-FFF2-40B4-BE49-F238E27FC236}">
                <a16:creationId xmlns:a16="http://schemas.microsoft.com/office/drawing/2014/main" id="{E508AC0A-625A-210E-7C52-A6D93CB8B788}"/>
              </a:ext>
            </a:extLst>
          </p:cNvPr>
          <p:cNvSpPr txBox="1"/>
          <p:nvPr/>
        </p:nvSpPr>
        <p:spPr>
          <a:xfrm>
            <a:off x="247651" y="1306037"/>
            <a:ext cx="8562144" cy="3970318"/>
          </a:xfrm>
          <a:prstGeom prst="rect">
            <a:avLst/>
          </a:prstGeom>
          <a:noFill/>
        </p:spPr>
        <p:txBody>
          <a:bodyPr wrap="square">
            <a:spAutoFit/>
          </a:bodyPr>
          <a:lstStyle/>
          <a:p>
            <a:pPr algn="just">
              <a:buNone/>
            </a:pPr>
            <a:r>
              <a:rPr lang="vi-VN" noProof="1">
                <a:latin typeface="Lato" panose="020F0502020204030203" pitchFamily="34" charset="0"/>
                <a:ea typeface="Lato" panose="020F0502020204030203" pitchFamily="34" charset="0"/>
                <a:cs typeface="Lato" panose="020F0502020204030203" pitchFamily="34" charset="0"/>
              </a:rPr>
              <a:t>Mô hình </a:t>
            </a:r>
            <a:r>
              <a:rPr lang="vi-VN" b="1" noProof="1">
                <a:latin typeface="Lato" panose="020F0502020204030203" pitchFamily="34" charset="0"/>
                <a:ea typeface="Lato" panose="020F0502020204030203" pitchFamily="34" charset="0"/>
                <a:cs typeface="Lato" panose="020F0502020204030203" pitchFamily="34" charset="0"/>
              </a:rPr>
              <a:t>Transformer</a:t>
            </a:r>
            <a:r>
              <a:rPr lang="vi-VN" noProof="1">
                <a:latin typeface="Lato" panose="020F0502020204030203" pitchFamily="34" charset="0"/>
                <a:ea typeface="Lato" panose="020F0502020204030203" pitchFamily="34" charset="0"/>
                <a:cs typeface="Lato" panose="020F0502020204030203" pitchFamily="34" charset="0"/>
              </a:rPr>
              <a:t> được giới thiệu lần đầu tiên vào năm 2017 trong bài báo mang tựa đề </a:t>
            </a:r>
            <a:r>
              <a:rPr lang="vi-VN" i="1" noProof="1">
                <a:latin typeface="Lato" panose="020F0502020204030203" pitchFamily="34" charset="0"/>
                <a:ea typeface="Lato" panose="020F0502020204030203" pitchFamily="34" charset="0"/>
                <a:cs typeface="Lato" panose="020F0502020204030203" pitchFamily="34" charset="0"/>
              </a:rPr>
              <a:t>Attention Is All You Need</a:t>
            </a:r>
            <a:r>
              <a:rPr lang="vi-VN" noProof="1">
                <a:latin typeface="Lato" panose="020F0502020204030203" pitchFamily="34" charset="0"/>
                <a:ea typeface="Lato" panose="020F0502020204030203" pitchFamily="34" charset="0"/>
                <a:cs typeface="Lato" panose="020F0502020204030203" pitchFamily="34" charset="0"/>
              </a:rPr>
              <a:t> của </a:t>
            </a:r>
            <a:r>
              <a:rPr lang="en-US" noProof="1">
                <a:latin typeface="Lato" panose="020F0502020204030203" pitchFamily="34" charset="0"/>
                <a:ea typeface="Lato" panose="020F0502020204030203" pitchFamily="34" charset="0"/>
                <a:cs typeface="Lato" panose="020F0502020204030203" pitchFamily="34" charset="0"/>
              </a:rPr>
              <a:t>Google</a:t>
            </a:r>
            <a:r>
              <a:rPr lang="vi-VN" noProof="1">
                <a:latin typeface="Lato" panose="020F0502020204030203" pitchFamily="34" charset="0"/>
                <a:ea typeface="Lato" panose="020F0502020204030203" pitchFamily="34" charset="0"/>
                <a:cs typeface="Lato" panose="020F0502020204030203" pitchFamily="34" charset="0"/>
              </a:rPr>
              <a:t>. Đây là một bước đột phá trong lĩnh vực xử lý ngôn ngữ tự nhiên (NLP) bởi vì nó hoàn toàn dựa trên cơ chế </a:t>
            </a:r>
            <a:r>
              <a:rPr lang="vi-VN" b="1" noProof="1">
                <a:latin typeface="Lato" panose="020F0502020204030203" pitchFamily="34" charset="0"/>
                <a:ea typeface="Lato" panose="020F0502020204030203" pitchFamily="34" charset="0"/>
                <a:cs typeface="Lato" panose="020F0502020204030203" pitchFamily="34" charset="0"/>
              </a:rPr>
              <a:t>attention</a:t>
            </a:r>
            <a:r>
              <a:rPr lang="en-US" b="1" noProof="1">
                <a:latin typeface="Lato" panose="020F0502020204030203" pitchFamily="34" charset="0"/>
                <a:ea typeface="Lato" panose="020F0502020204030203" pitchFamily="34" charset="0"/>
                <a:cs typeface="Lato" panose="020F0502020204030203" pitchFamily="34" charset="0"/>
              </a:rPr>
              <a:t> </a:t>
            </a:r>
            <a:r>
              <a:rPr lang="vi-VN" noProof="1">
                <a:latin typeface="Lato" panose="020F0502020204030203" pitchFamily="34" charset="0"/>
                <a:ea typeface="Lato" panose="020F0502020204030203" pitchFamily="34" charset="0"/>
                <a:cs typeface="Lato" panose="020F0502020204030203" pitchFamily="34" charset="0"/>
              </a:rPr>
              <a:t>mà không sử dụng bất kỳ cấu trúc tuần tự truyền thống nào như RNN hay LSTM.</a:t>
            </a:r>
          </a:p>
          <a:p>
            <a:pPr algn="just">
              <a:buNone/>
            </a:pPr>
            <a:r>
              <a:rPr lang="vi-VN" noProof="1">
                <a:latin typeface="Lato" panose="020F0502020204030203" pitchFamily="34" charset="0"/>
                <a:ea typeface="Lato" panose="020F0502020204030203" pitchFamily="34" charset="0"/>
                <a:cs typeface="Lato" panose="020F0502020204030203" pitchFamily="34" charset="0"/>
              </a:rPr>
              <a:t>Trước Transformer, các mô hình như RNN hoặc LSTM xử lý dữ liệu theo chuỗi một cách tuần tự, dẫn đến các vấn đề như:</a:t>
            </a:r>
            <a:endParaRPr lang="en-US" noProof="1">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r>
              <a:rPr lang="vi-VN" b="1" noProof="1">
                <a:latin typeface="Lato" panose="020F0502020204030203" pitchFamily="34" charset="0"/>
                <a:ea typeface="Lato" panose="020F0502020204030203" pitchFamily="34" charset="0"/>
                <a:cs typeface="Lato" panose="020F0502020204030203" pitchFamily="34" charset="0"/>
              </a:rPr>
              <a:t>Hiệu ứng gradient mờ dần (vanishing gradient):</a:t>
            </a:r>
            <a:r>
              <a:rPr lang="vi-VN" noProof="1">
                <a:latin typeface="Lato" panose="020F0502020204030203" pitchFamily="34" charset="0"/>
                <a:ea typeface="Lato" panose="020F0502020204030203" pitchFamily="34" charset="0"/>
                <a:cs typeface="Lato" panose="020F0502020204030203" pitchFamily="34" charset="0"/>
              </a:rPr>
              <a:t> Gặp khó khăn khi học các mối quan hệ xa trong chuỗi.</a:t>
            </a:r>
            <a:endParaRPr lang="en-US" noProof="1">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r>
              <a:rPr lang="vi-VN" b="1" noProof="1">
                <a:latin typeface="Lato" panose="020F0502020204030203" pitchFamily="34" charset="0"/>
                <a:ea typeface="Lato" panose="020F0502020204030203" pitchFamily="34" charset="0"/>
                <a:cs typeface="Lato" panose="020F0502020204030203" pitchFamily="34" charset="0"/>
              </a:rPr>
              <a:t>Không tận dụng được tính toán song song:</a:t>
            </a:r>
            <a:r>
              <a:rPr lang="vi-VN" noProof="1">
                <a:latin typeface="Lato" panose="020F0502020204030203" pitchFamily="34" charset="0"/>
                <a:ea typeface="Lato" panose="020F0502020204030203" pitchFamily="34" charset="0"/>
                <a:cs typeface="Lato" panose="020F0502020204030203" pitchFamily="34" charset="0"/>
              </a:rPr>
              <a:t> Do tính chất tuần tự, việc huấn luyện trở nên chậm chạp.</a:t>
            </a:r>
          </a:p>
          <a:p>
            <a:pPr algn="just"/>
            <a:r>
              <a:rPr lang="vi-VN" noProof="1">
                <a:latin typeface="Lato" panose="020F0502020204030203" pitchFamily="34" charset="0"/>
                <a:ea typeface="Lato" panose="020F0502020204030203" pitchFamily="34" charset="0"/>
                <a:cs typeface="Lato" panose="020F0502020204030203" pitchFamily="34" charset="0"/>
              </a:rPr>
              <a:t>Transformer khắc phục những hạn chế này nhờ cơ chế </a:t>
            </a:r>
            <a:r>
              <a:rPr lang="vi-VN" b="1" noProof="1">
                <a:latin typeface="Lato" panose="020F0502020204030203" pitchFamily="34" charset="0"/>
                <a:ea typeface="Lato" panose="020F0502020204030203" pitchFamily="34" charset="0"/>
                <a:cs typeface="Lato" panose="020F0502020204030203" pitchFamily="34" charset="0"/>
              </a:rPr>
              <a:t>self-attention</a:t>
            </a:r>
            <a:r>
              <a:rPr lang="vi-VN" noProof="1">
                <a:latin typeface="Lato" panose="020F0502020204030203" pitchFamily="34" charset="0"/>
                <a:ea typeface="Lato" panose="020F0502020204030203" pitchFamily="34" charset="0"/>
                <a:cs typeface="Lato" panose="020F0502020204030203" pitchFamily="34" charset="0"/>
              </a:rPr>
              <a:t>, cho phép xử lý các </a:t>
            </a:r>
            <a:r>
              <a:rPr lang="vi-VN" b="1" noProof="1">
                <a:latin typeface="Lato" panose="020F0502020204030203" pitchFamily="34" charset="0"/>
                <a:ea typeface="Lato" panose="020F0502020204030203" pitchFamily="34" charset="0"/>
                <a:cs typeface="Lato" panose="020F0502020204030203" pitchFamily="34" charset="0"/>
              </a:rPr>
              <a:t>token</a:t>
            </a:r>
            <a:r>
              <a:rPr lang="vi-VN" noProof="1">
                <a:latin typeface="Lato" panose="020F0502020204030203" pitchFamily="34" charset="0"/>
                <a:ea typeface="Lato" panose="020F0502020204030203" pitchFamily="34" charset="0"/>
                <a:cs typeface="Lato" panose="020F0502020204030203" pitchFamily="34" charset="0"/>
              </a:rPr>
              <a:t> trong chuỗi một cách song song đồng thời nắm bắt được mối quan hệ giữa các token bất kể khoảng cách giữa chúng.</a:t>
            </a:r>
          </a:p>
        </p:txBody>
      </p:sp>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A78A3-F5A3-5CE6-A3DF-3EE2D9FC971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9D09252-3AB0-D4F2-A621-1A35A81D41B9}"/>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6</a:t>
            </a:fld>
            <a:endParaRPr lang="vi-VN" noProof="1"/>
          </a:p>
        </p:txBody>
      </p:sp>
      <p:sp>
        <p:nvSpPr>
          <p:cNvPr id="2" name="Title 1">
            <a:extLst>
              <a:ext uri="{FF2B5EF4-FFF2-40B4-BE49-F238E27FC236}">
                <a16:creationId xmlns:a16="http://schemas.microsoft.com/office/drawing/2014/main" id="{40486C44-A99F-2750-2EFE-F6D634412A3A}"/>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DC8019BF-B7EE-6E66-5ADF-BF25CDC0100E}"/>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1</a:t>
            </a:r>
            <a:r>
              <a:rPr lang="vi-VN" b="1" noProof="1">
                <a:latin typeface="Lato" panose="020F0502020204030203" pitchFamily="34" charset="0"/>
                <a:ea typeface="Lato" panose="020F0502020204030203" pitchFamily="34" charset="0"/>
                <a:cs typeface="Lato" panose="020F0502020204030203" pitchFamily="34" charset="0"/>
              </a:rPr>
              <a:t> Giới thiệu về Mô Hình Transformer</a:t>
            </a:r>
          </a:p>
        </p:txBody>
      </p:sp>
      <p:sp>
        <p:nvSpPr>
          <p:cNvPr id="6" name="TextBox 5">
            <a:extLst>
              <a:ext uri="{FF2B5EF4-FFF2-40B4-BE49-F238E27FC236}">
                <a16:creationId xmlns:a16="http://schemas.microsoft.com/office/drawing/2014/main" id="{6E691E9F-50BD-DD70-3B2A-68D6F21815FB}"/>
              </a:ext>
            </a:extLst>
          </p:cNvPr>
          <p:cNvSpPr txBox="1"/>
          <p:nvPr/>
        </p:nvSpPr>
        <p:spPr>
          <a:xfrm>
            <a:off x="247651" y="1306037"/>
            <a:ext cx="8635896" cy="2585323"/>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r>
              <a:rPr lang="vi-VN" b="1" dirty="0">
                <a:latin typeface="Lato" panose="020F0502020204030203" pitchFamily="34" charset="0"/>
                <a:ea typeface="Lato" panose="020F0502020204030203" pitchFamily="34" charset="0"/>
                <a:cs typeface="Lato" panose="020F0502020204030203" pitchFamily="34" charset="0"/>
              </a:rPr>
              <a:t>Ưu Điểm Nổi Bật của Mô Hình </a:t>
            </a:r>
            <a:r>
              <a:rPr lang="vi-VN" b="1" dirty="0" err="1">
                <a:latin typeface="Lato" panose="020F0502020204030203" pitchFamily="34" charset="0"/>
                <a:ea typeface="Lato" panose="020F0502020204030203" pitchFamily="34" charset="0"/>
                <a:cs typeface="Lato" panose="020F0502020204030203" pitchFamily="34" charset="0"/>
              </a:rPr>
              <a:t>Transformer</a:t>
            </a:r>
            <a:endParaRPr lang="en-US" b="1" dirty="0">
              <a:latin typeface="Lato" panose="020F0502020204030203" pitchFamily="34" charset="0"/>
              <a:ea typeface="Lato" panose="020F0502020204030203" pitchFamily="34" charset="0"/>
              <a:cs typeface="Lato" panose="020F0502020204030203"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Xử lý song </a:t>
            </a:r>
            <a:r>
              <a:rPr kumimoji="0" lang="vi-VN" altLang="vi-VN" sz="1800"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song</a:t>
            </a: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Không cần xử lý tuần tự nên có thể tận dụng tối đa tính toán song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song</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trên GPU, giảm thời gian huấn luyện đáng kể.</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Khả năng nắm bắt mối quan hệ xa:</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Self-attention</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cho phép mô hình liên kết được các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token</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cách xa nhau trong chuỗi, giúp hiểu được ngữ cảnh toàn cục của câu.</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1800"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Hiệu quả đối với các tác vụ khác nhau:</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Từ dịch máy, tóm tắt văn bản, cho đến trả lời câu hỏi, </a:t>
            </a:r>
            <a:r>
              <a:rPr kumimoji="0" lang="vi-VN" altLang="vi-VN" sz="1800"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Transformer</a:t>
            </a:r>
            <a:r>
              <a:rPr kumimoji="0" lang="vi-VN" altLang="vi-VN" sz="18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đã chứng tỏ được sức mạnh ứng dụng mạnh mẽ trong nhiều bài toán NLP.</a:t>
            </a:r>
          </a:p>
        </p:txBody>
      </p:sp>
    </p:spTree>
    <p:extLst>
      <p:ext uri="{BB962C8B-B14F-4D97-AF65-F5344CB8AC3E}">
        <p14:creationId xmlns:p14="http://schemas.microsoft.com/office/powerpoint/2010/main" val="3538641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C66AE-E98B-E3D1-F79D-47B5D6FDC42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38D264C-D896-A8DB-E29E-44E8D5F037AD}"/>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7</a:t>
            </a:fld>
            <a:endParaRPr lang="vi-VN" noProof="1"/>
          </a:p>
        </p:txBody>
      </p:sp>
      <p:sp>
        <p:nvSpPr>
          <p:cNvPr id="2" name="Title 1">
            <a:extLst>
              <a:ext uri="{FF2B5EF4-FFF2-40B4-BE49-F238E27FC236}">
                <a16:creationId xmlns:a16="http://schemas.microsoft.com/office/drawing/2014/main" id="{DC8D1C0E-F912-5C53-813A-228F04E1C253}"/>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CAD0F3A1-113F-60E7-A3F2-6F83B2CE8193}"/>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.2 Các Thành Phần Chính của Kiến Trúc</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4" name="TextBox 3">
            <a:extLst>
              <a:ext uri="{FF2B5EF4-FFF2-40B4-BE49-F238E27FC236}">
                <a16:creationId xmlns:a16="http://schemas.microsoft.com/office/drawing/2014/main" id="{AF3A6431-2EFA-F067-DC1F-44BF96CB1E41}"/>
              </a:ext>
            </a:extLst>
          </p:cNvPr>
          <p:cNvSpPr txBox="1"/>
          <p:nvPr/>
        </p:nvSpPr>
        <p:spPr>
          <a:xfrm>
            <a:off x="254052" y="1212435"/>
            <a:ext cx="8475880" cy="2308324"/>
          </a:xfrm>
          <a:prstGeom prst="rect">
            <a:avLst/>
          </a:prstGeom>
          <a:noFill/>
        </p:spPr>
        <p:txBody>
          <a:bodyPr wrap="square">
            <a:spAutoFit/>
          </a:bodyPr>
          <a:lstStyle/>
          <a:p>
            <a:pPr algn="just">
              <a:buNone/>
            </a:pPr>
            <a:r>
              <a:rPr lang="vi-VN" dirty="0">
                <a:latin typeface="Lato" panose="020F0502020204030203" pitchFamily="34" charset="0"/>
                <a:ea typeface="Lato" panose="020F0502020204030203" pitchFamily="34" charset="0"/>
                <a:cs typeface="Lato" panose="020F0502020204030203" pitchFamily="34" charset="0"/>
              </a:rPr>
              <a:t>Mặc dù có thể áp dụng </a:t>
            </a:r>
            <a:r>
              <a:rPr lang="vi-VN" dirty="0" err="1">
                <a:latin typeface="Lato" panose="020F0502020204030203" pitchFamily="34" charset="0"/>
                <a:ea typeface="Lato" panose="020F0502020204030203" pitchFamily="34" charset="0"/>
                <a:cs typeface="Lato" panose="020F0502020204030203" pitchFamily="34" charset="0"/>
              </a:rPr>
              <a:t>Transformer</a:t>
            </a:r>
            <a:r>
              <a:rPr lang="vi-VN" dirty="0">
                <a:latin typeface="Lato" panose="020F0502020204030203" pitchFamily="34" charset="0"/>
                <a:ea typeface="Lato" panose="020F0502020204030203" pitchFamily="34" charset="0"/>
                <a:cs typeface="Lato" panose="020F0502020204030203" pitchFamily="34" charset="0"/>
              </a:rPr>
              <a:t> cho nhiều tác vụ khác nhau, kiến trúc gốc của nó gồm hai phần:</a:t>
            </a:r>
          </a:p>
          <a:p>
            <a:pPr marL="285750" indent="-285750" algn="just">
              <a:buFont typeface="Arial" panose="020B0604020202020204" pitchFamily="34" charset="0"/>
              <a:buChar char="•"/>
            </a:pPr>
            <a:r>
              <a:rPr lang="vi-VN" b="1" dirty="0" err="1">
                <a:latin typeface="Lato" panose="020F0502020204030203" pitchFamily="34" charset="0"/>
                <a:ea typeface="Lato" panose="020F0502020204030203" pitchFamily="34" charset="0"/>
                <a:cs typeface="Lato" panose="020F0502020204030203" pitchFamily="34" charset="0"/>
              </a:rPr>
              <a:t>Encoder</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Nhận vào chuỗi đầu vào, chuyển các </a:t>
            </a:r>
            <a:r>
              <a:rPr lang="vi-VN" dirty="0" err="1">
                <a:latin typeface="Lato" panose="020F0502020204030203" pitchFamily="34" charset="0"/>
                <a:ea typeface="Lato" panose="020F0502020204030203" pitchFamily="34" charset="0"/>
                <a:cs typeface="Lato" panose="020F0502020204030203" pitchFamily="34" charset="0"/>
              </a:rPr>
              <a:t>vector</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embedding</a:t>
            </a:r>
            <a:r>
              <a:rPr lang="vi-VN" dirty="0">
                <a:latin typeface="Lato" panose="020F0502020204030203" pitchFamily="34" charset="0"/>
                <a:ea typeface="Lato" panose="020F0502020204030203" pitchFamily="34" charset="0"/>
                <a:cs typeface="Lato" panose="020F0502020204030203" pitchFamily="34" charset="0"/>
              </a:rPr>
              <a:t> qua nhiều lớp </a:t>
            </a:r>
            <a:r>
              <a:rPr lang="vi-VN" dirty="0" err="1">
                <a:latin typeface="Lato" panose="020F0502020204030203" pitchFamily="34" charset="0"/>
                <a:ea typeface="Lato" panose="020F0502020204030203" pitchFamily="34" charset="0"/>
                <a:cs typeface="Lato" panose="020F0502020204030203" pitchFamily="34" charset="0"/>
              </a:rPr>
              <a:t>self-attention</a:t>
            </a:r>
            <a:r>
              <a:rPr lang="vi-VN" dirty="0">
                <a:latin typeface="Lato" panose="020F0502020204030203" pitchFamily="34" charset="0"/>
                <a:ea typeface="Lato" panose="020F0502020204030203" pitchFamily="34" charset="0"/>
                <a:cs typeface="Lato" panose="020F0502020204030203" pitchFamily="34" charset="0"/>
              </a:rPr>
              <a:t> và </a:t>
            </a:r>
            <a:r>
              <a:rPr lang="vi-VN" dirty="0" err="1">
                <a:latin typeface="Lato" panose="020F0502020204030203" pitchFamily="34" charset="0"/>
                <a:ea typeface="Lato" panose="020F0502020204030203" pitchFamily="34" charset="0"/>
                <a:cs typeface="Lato" panose="020F0502020204030203" pitchFamily="34" charset="0"/>
              </a:rPr>
              <a:t>feed-forward</a:t>
            </a:r>
            <a:r>
              <a:rPr lang="vi-VN" dirty="0">
                <a:latin typeface="Lato" panose="020F0502020204030203" pitchFamily="34" charset="0"/>
                <a:ea typeface="Lato" panose="020F0502020204030203" pitchFamily="34" charset="0"/>
                <a:cs typeface="Lato" panose="020F0502020204030203" pitchFamily="34" charset="0"/>
              </a:rPr>
              <a:t> để tạo ra các biểu diễn ngữ cảnh sâu sắc cho từng </a:t>
            </a:r>
            <a:r>
              <a:rPr lang="vi-VN" dirty="0" err="1">
                <a:latin typeface="Lato" panose="020F0502020204030203" pitchFamily="34" charset="0"/>
                <a:ea typeface="Lato" panose="020F0502020204030203" pitchFamily="34" charset="0"/>
                <a:cs typeface="Lato" panose="020F0502020204030203" pitchFamily="34" charset="0"/>
              </a:rPr>
              <a:t>token</a:t>
            </a:r>
            <a:r>
              <a:rPr lang="vi-VN" dirty="0">
                <a:latin typeface="Lato" panose="020F0502020204030203" pitchFamily="34" charset="0"/>
                <a:ea typeface="Lato" panose="020F0502020204030203" pitchFamily="34" charset="0"/>
                <a:cs typeface="Lato" panose="020F0502020204030203" pitchFamily="34" charset="0"/>
              </a:rPr>
              <a:t>.</a:t>
            </a:r>
          </a:p>
          <a:p>
            <a:pPr marL="285750" indent="-285750" algn="just">
              <a:buFont typeface="Arial" panose="020B0604020202020204" pitchFamily="34" charset="0"/>
              <a:buChar char="•"/>
            </a:pPr>
            <a:r>
              <a:rPr lang="vi-VN" b="1" dirty="0" err="1">
                <a:latin typeface="Lato" panose="020F0502020204030203" pitchFamily="34" charset="0"/>
                <a:ea typeface="Lato" panose="020F0502020204030203" pitchFamily="34" charset="0"/>
                <a:cs typeface="Lato" panose="020F0502020204030203" pitchFamily="34" charset="0"/>
              </a:rPr>
              <a:t>Decoder</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Sử dụng các biểu diễn của </a:t>
            </a:r>
            <a:r>
              <a:rPr lang="vi-VN" dirty="0" err="1">
                <a:latin typeface="Lato" panose="020F0502020204030203" pitchFamily="34" charset="0"/>
                <a:ea typeface="Lato" panose="020F0502020204030203" pitchFamily="34" charset="0"/>
                <a:cs typeface="Lato" panose="020F0502020204030203" pitchFamily="34" charset="0"/>
              </a:rPr>
              <a:t>encoder</a:t>
            </a:r>
            <a:r>
              <a:rPr lang="vi-VN" dirty="0">
                <a:latin typeface="Lato" panose="020F0502020204030203" pitchFamily="34" charset="0"/>
                <a:ea typeface="Lato" panose="020F0502020204030203" pitchFamily="34" charset="0"/>
                <a:cs typeface="Lato" panose="020F0502020204030203" pitchFamily="34" charset="0"/>
              </a:rPr>
              <a:t>, kết hợp với cơ chế </a:t>
            </a:r>
            <a:r>
              <a:rPr lang="vi-VN" dirty="0" err="1">
                <a:latin typeface="Lato" panose="020F0502020204030203" pitchFamily="34" charset="0"/>
                <a:ea typeface="Lato" panose="020F0502020204030203" pitchFamily="34" charset="0"/>
                <a:cs typeface="Lato" panose="020F0502020204030203" pitchFamily="34" charset="0"/>
              </a:rPr>
              <a:t>attention</a:t>
            </a:r>
            <a:r>
              <a:rPr lang="vi-VN" dirty="0">
                <a:latin typeface="Lato" panose="020F0502020204030203" pitchFamily="34" charset="0"/>
                <a:ea typeface="Lato" panose="020F0502020204030203" pitchFamily="34" charset="0"/>
                <a:cs typeface="Lato" panose="020F0502020204030203" pitchFamily="34" charset="0"/>
              </a:rPr>
              <a:t> (bao gồm cả </a:t>
            </a:r>
            <a:r>
              <a:rPr lang="vi-VN" dirty="0" err="1">
                <a:latin typeface="Lato" panose="020F0502020204030203" pitchFamily="34" charset="0"/>
                <a:ea typeface="Lato" panose="020F0502020204030203" pitchFamily="34" charset="0"/>
                <a:cs typeface="Lato" panose="020F0502020204030203" pitchFamily="34" charset="0"/>
              </a:rPr>
              <a:t>attention</a:t>
            </a:r>
            <a:r>
              <a:rPr lang="vi-VN" dirty="0">
                <a:latin typeface="Lato" panose="020F0502020204030203" pitchFamily="34" charset="0"/>
                <a:ea typeface="Lato" panose="020F0502020204030203" pitchFamily="34" charset="0"/>
                <a:cs typeface="Lato" panose="020F0502020204030203" pitchFamily="34" charset="0"/>
              </a:rPr>
              <a:t> tự thân với thông tin đã sinh ra) để tạo ra chuỗi đầu ra (ví dụ: dịch máy).</a:t>
            </a:r>
          </a:p>
        </p:txBody>
      </p:sp>
      <p:pic>
        <p:nvPicPr>
          <p:cNvPr id="6" name="Picture 5" descr="A diagram of a transformer&#10;&#10;AI-generated content may be incorrect.">
            <a:extLst>
              <a:ext uri="{FF2B5EF4-FFF2-40B4-BE49-F238E27FC236}">
                <a16:creationId xmlns:a16="http://schemas.microsoft.com/office/drawing/2014/main" id="{492EFB54-AB50-C798-6CB5-18CB5E44633D}"/>
              </a:ext>
            </a:extLst>
          </p:cNvPr>
          <p:cNvPicPr>
            <a:picLocks noChangeAspect="1"/>
          </p:cNvPicPr>
          <p:nvPr/>
        </p:nvPicPr>
        <p:blipFill>
          <a:blip r:embed="rId2">
            <a:extLst>
              <a:ext uri="{28A0092B-C50C-407E-A947-70E740481C1C}">
                <a14:useLocalDpi xmlns:a14="http://schemas.microsoft.com/office/drawing/2010/main" val="0"/>
              </a:ext>
            </a:extLst>
          </a:blip>
          <a:srcRect l="1487" t="4873" r="62719" b="1568"/>
          <a:stretch/>
        </p:blipFill>
        <p:spPr>
          <a:xfrm>
            <a:off x="1614326" y="3221966"/>
            <a:ext cx="1838649" cy="3063878"/>
          </a:xfrm>
          <a:prstGeom prst="rect">
            <a:avLst/>
          </a:prstGeom>
        </p:spPr>
      </p:pic>
      <p:pic>
        <p:nvPicPr>
          <p:cNvPr id="9" name="Picture 8" descr="A diagram of a transformer&#10;&#10;AI-generated content may be incorrect.">
            <a:extLst>
              <a:ext uri="{FF2B5EF4-FFF2-40B4-BE49-F238E27FC236}">
                <a16:creationId xmlns:a16="http://schemas.microsoft.com/office/drawing/2014/main" id="{09E5942C-125E-DA27-27F0-5FA356208312}"/>
              </a:ext>
            </a:extLst>
          </p:cNvPr>
          <p:cNvPicPr>
            <a:picLocks noChangeAspect="1"/>
          </p:cNvPicPr>
          <p:nvPr/>
        </p:nvPicPr>
        <p:blipFill>
          <a:blip r:embed="rId2">
            <a:extLst>
              <a:ext uri="{28A0092B-C50C-407E-A947-70E740481C1C}">
                <a14:useLocalDpi xmlns:a14="http://schemas.microsoft.com/office/drawing/2010/main" val="0"/>
              </a:ext>
            </a:extLst>
          </a:blip>
          <a:srcRect l="62495" t="6441" r="1711"/>
          <a:stretch/>
        </p:blipFill>
        <p:spPr>
          <a:xfrm>
            <a:off x="5691027" y="3221966"/>
            <a:ext cx="1838649" cy="3063878"/>
          </a:xfrm>
          <a:prstGeom prst="rect">
            <a:avLst/>
          </a:prstGeom>
        </p:spPr>
      </p:pic>
    </p:spTree>
    <p:extLst>
      <p:ext uri="{BB962C8B-B14F-4D97-AF65-F5344CB8AC3E}">
        <p14:creationId xmlns:p14="http://schemas.microsoft.com/office/powerpoint/2010/main" val="262317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7A34C-682B-0808-FA3D-C66B5BA43D6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687ABB-93A5-1A73-87EB-CACDF3255F6E}"/>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8</a:t>
            </a:fld>
            <a:endParaRPr lang="vi-VN" noProof="1"/>
          </a:p>
        </p:txBody>
      </p:sp>
      <p:sp>
        <p:nvSpPr>
          <p:cNvPr id="2" name="Title 1">
            <a:extLst>
              <a:ext uri="{FF2B5EF4-FFF2-40B4-BE49-F238E27FC236}">
                <a16:creationId xmlns:a16="http://schemas.microsoft.com/office/drawing/2014/main" id="{44C2737F-B86B-51B4-ACAE-BDDF1CD2183E}"/>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7141FEC1-F003-92A5-5B45-D0CE8A64AB13}"/>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.2 Các Thành Phần Chính của Kiến Trúc</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7EE37851-F9B3-29F6-CFEF-87A9936BE66C}"/>
              </a:ext>
            </a:extLst>
          </p:cNvPr>
          <p:cNvSpPr txBox="1"/>
          <p:nvPr/>
        </p:nvSpPr>
        <p:spPr>
          <a:xfrm>
            <a:off x="247651" y="1112005"/>
            <a:ext cx="8562144" cy="1569660"/>
          </a:xfrm>
          <a:prstGeom prst="rect">
            <a:avLst/>
          </a:prstGeom>
          <a:noFill/>
        </p:spPr>
        <p:txBody>
          <a:bodyPr wrap="square">
            <a:spAutoFit/>
          </a:bodyPr>
          <a:lstStyle/>
          <a:p>
            <a:pPr algn="just">
              <a:buNone/>
            </a:pPr>
            <a:r>
              <a:rPr lang="vi-VN" sz="1600" b="1" noProof="1">
                <a:latin typeface="Lato" panose="020F0502020204030203" pitchFamily="34" charset="0"/>
                <a:ea typeface="Lato" panose="020F0502020204030203" pitchFamily="34" charset="0"/>
                <a:cs typeface="Lato" panose="020F0502020204030203" pitchFamily="34" charset="0"/>
              </a:rPr>
              <a:t>Embedding</a:t>
            </a:r>
            <a:r>
              <a:rPr lang="vi-VN" sz="1600" noProof="1">
                <a:latin typeface="Lato" panose="020F0502020204030203" pitchFamily="34" charset="0"/>
                <a:ea typeface="Lato" panose="020F0502020204030203" pitchFamily="34" charset="0"/>
                <a:cs typeface="Lato" panose="020F0502020204030203" pitchFamily="34" charset="0"/>
              </a:rPr>
              <a:t> và </a:t>
            </a:r>
            <a:r>
              <a:rPr lang="vi-VN" sz="1600" b="1" noProof="1">
                <a:latin typeface="Lato" panose="020F0502020204030203" pitchFamily="34" charset="0"/>
                <a:ea typeface="Lato" panose="020F0502020204030203" pitchFamily="34" charset="0"/>
                <a:cs typeface="Lato" panose="020F0502020204030203" pitchFamily="34" charset="0"/>
              </a:rPr>
              <a:t>Positional Encoding</a:t>
            </a:r>
            <a:r>
              <a:rPr lang="en-US" sz="1600" b="1" noProof="1">
                <a:latin typeface="Lato" panose="020F0502020204030203" pitchFamily="34" charset="0"/>
                <a:ea typeface="Lato" panose="020F0502020204030203" pitchFamily="34" charset="0"/>
                <a:cs typeface="Lato" panose="020F0502020204030203" pitchFamily="34" charset="0"/>
              </a:rPr>
              <a:t> </a:t>
            </a:r>
          </a:p>
          <a:p>
            <a:pPr algn="just">
              <a:buNone/>
            </a:pP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r>
              <a:rPr lang="vi-VN" sz="1600" b="1" noProof="1">
                <a:latin typeface="Lato" panose="020F0502020204030203" pitchFamily="34" charset="0"/>
                <a:ea typeface="Lato" panose="020F0502020204030203" pitchFamily="34" charset="0"/>
                <a:cs typeface="Lato" panose="020F0502020204030203" pitchFamily="34" charset="0"/>
              </a:rPr>
              <a:t>Embedding</a:t>
            </a:r>
            <a:r>
              <a:rPr lang="vi-VN" sz="1600" noProof="1">
                <a:latin typeface="Lato" panose="020F0502020204030203" pitchFamily="34" charset="0"/>
                <a:ea typeface="Lato" panose="020F0502020204030203" pitchFamily="34" charset="0"/>
                <a:cs typeface="Lato" panose="020F0502020204030203" pitchFamily="34" charset="0"/>
              </a:rPr>
              <a:t>: Trước khi được đưa vào mô hình, chuỗi văn bản được chuyển hóa thành các vector số bằng phương pháp embedding. Mỗi token (</a:t>
            </a:r>
            <a:r>
              <a:rPr lang="en-US" sz="1600" noProof="1">
                <a:latin typeface="Lato" panose="020F0502020204030203" pitchFamily="34" charset="0"/>
                <a:ea typeface="Lato" panose="020F0502020204030203" pitchFamily="34" charset="0"/>
                <a:cs typeface="Lato" panose="020F0502020204030203" pitchFamily="34" charset="0"/>
              </a:rPr>
              <a:t>tùy theo tokenizer, phổ biến là </a:t>
            </a:r>
            <a:r>
              <a:rPr lang="vi-VN" sz="1600" noProof="1">
                <a:latin typeface="Lato" panose="020F0502020204030203" pitchFamily="34" charset="0"/>
                <a:ea typeface="Lato" panose="020F0502020204030203" pitchFamily="34" charset="0"/>
                <a:cs typeface="Lato" panose="020F0502020204030203" pitchFamily="34" charset="0"/>
              </a:rPr>
              <a:t>từ hoặc subword) sẽ được ánh xạ thành một vector trong không gian đa chiều để biểu diễn ý nghĩa ngữ nghĩa của nó.</a:t>
            </a:r>
            <a:endParaRPr lang="en-US" sz="1600" noProof="1">
              <a:latin typeface="Lato" panose="020F0502020204030203" pitchFamily="34" charset="0"/>
              <a:ea typeface="Lato" panose="020F0502020204030203" pitchFamily="34" charset="0"/>
              <a:cs typeface="Lato" panose="020F0502020204030203" pitchFamily="34" charset="0"/>
            </a:endParaRPr>
          </a:p>
        </p:txBody>
      </p:sp>
      <p:pic>
        <p:nvPicPr>
          <p:cNvPr id="4" name="Picture 3" descr="A screenshot of a computer&#10;&#10;AI-generated content may be incorrect.">
            <a:extLst>
              <a:ext uri="{FF2B5EF4-FFF2-40B4-BE49-F238E27FC236}">
                <a16:creationId xmlns:a16="http://schemas.microsoft.com/office/drawing/2014/main" id="{D1D11DBF-A306-05C8-4169-EBC6E3B2EF2E}"/>
              </a:ext>
            </a:extLst>
          </p:cNvPr>
          <p:cNvPicPr>
            <a:picLocks noChangeAspect="1"/>
          </p:cNvPicPr>
          <p:nvPr/>
        </p:nvPicPr>
        <p:blipFill>
          <a:blip r:embed="rId2">
            <a:extLst>
              <a:ext uri="{28A0092B-C50C-407E-A947-70E740481C1C}">
                <a14:useLocalDpi xmlns:a14="http://schemas.microsoft.com/office/drawing/2010/main" val="0"/>
              </a:ext>
            </a:extLst>
          </a:blip>
          <a:srcRect l="1604" t="5825" r="17547" b="1834"/>
          <a:stretch/>
        </p:blipFill>
        <p:spPr>
          <a:xfrm>
            <a:off x="439732" y="2804776"/>
            <a:ext cx="8177982" cy="3310551"/>
          </a:xfrm>
          <a:prstGeom prst="rect">
            <a:avLst/>
          </a:prstGeom>
        </p:spPr>
      </p:pic>
    </p:spTree>
    <p:extLst>
      <p:ext uri="{BB962C8B-B14F-4D97-AF65-F5344CB8AC3E}">
        <p14:creationId xmlns:p14="http://schemas.microsoft.com/office/powerpoint/2010/main" val="96534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986D1-3C10-9026-2E1F-B079652C741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7A4205C-383D-E084-B7FF-971D5C3AE519}"/>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vi-VN" noProof="1" smtClean="0"/>
              <a:pPr/>
              <a:t>9</a:t>
            </a:fld>
            <a:endParaRPr lang="vi-VN" noProof="1"/>
          </a:p>
        </p:txBody>
      </p:sp>
      <p:sp>
        <p:nvSpPr>
          <p:cNvPr id="2" name="Title 1">
            <a:extLst>
              <a:ext uri="{FF2B5EF4-FFF2-40B4-BE49-F238E27FC236}">
                <a16:creationId xmlns:a16="http://schemas.microsoft.com/office/drawing/2014/main" id="{C77DFDF4-CBA6-6CBD-DDF4-2183583D7A24}"/>
              </a:ext>
            </a:extLst>
          </p:cNvPr>
          <p:cNvSpPr>
            <a:spLocks noGrp="1"/>
          </p:cNvSpPr>
          <p:nvPr>
            <p:ph type="title"/>
          </p:nvPr>
        </p:nvSpPr>
        <p:spPr>
          <a:xfrm>
            <a:off x="254052" y="112543"/>
            <a:ext cx="8635896" cy="436098"/>
          </a:xfrm>
          <a:prstGeom prst="rect">
            <a:avLst/>
          </a:prstGeom>
        </p:spPr>
        <p:txBody>
          <a:bodyPr/>
          <a:lstStyle/>
          <a:p>
            <a:r>
              <a:rPr lang="vi-VN" noProof="1"/>
              <a:t>Cơ Sở Lý Thuyết</a:t>
            </a:r>
          </a:p>
        </p:txBody>
      </p:sp>
      <p:sp>
        <p:nvSpPr>
          <p:cNvPr id="7" name="TextBox 6">
            <a:extLst>
              <a:ext uri="{FF2B5EF4-FFF2-40B4-BE49-F238E27FC236}">
                <a16:creationId xmlns:a16="http://schemas.microsoft.com/office/drawing/2014/main" id="{019A295A-A204-A6E8-1A24-9FFA597D4A58}"/>
              </a:ext>
            </a:extLst>
          </p:cNvPr>
          <p:cNvSpPr txBox="1"/>
          <p:nvPr/>
        </p:nvSpPr>
        <p:spPr>
          <a:xfrm>
            <a:off x="247651" y="742673"/>
            <a:ext cx="4572000" cy="369332"/>
          </a:xfrm>
          <a:prstGeom prst="rect">
            <a:avLst/>
          </a:prstGeom>
          <a:noFill/>
        </p:spPr>
        <p:txBody>
          <a:bodyPr wrap="square">
            <a:spAutoFit/>
          </a:bodyPr>
          <a:lstStyle/>
          <a:p>
            <a:r>
              <a:rPr lang="vi-VN" b="1" noProof="1">
                <a:latin typeface="Lato" panose="020F0502020204030203" pitchFamily="34" charset="0"/>
                <a:ea typeface="Lato" panose="020F0502020204030203" pitchFamily="34" charset="0"/>
                <a:cs typeface="Lato" panose="020F0502020204030203" pitchFamily="34" charset="0"/>
              </a:rPr>
              <a:t>1</a:t>
            </a:r>
            <a:r>
              <a:rPr lang="en-US" b="1" noProof="1">
                <a:latin typeface="Lato" panose="020F0502020204030203" pitchFamily="34" charset="0"/>
                <a:ea typeface="Lato" panose="020F0502020204030203" pitchFamily="34" charset="0"/>
                <a:cs typeface="Lato" panose="020F0502020204030203" pitchFamily="34" charset="0"/>
              </a:rPr>
              <a:t>.2 Các Thành Phần Chính của Kiến Trúc</a:t>
            </a:r>
            <a:endParaRPr lang="vi-VN" b="1" noProof="1">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8B827330-A574-6D2D-D4F3-3269850F1514}"/>
              </a:ext>
            </a:extLst>
          </p:cNvPr>
          <p:cNvSpPr txBox="1"/>
          <p:nvPr/>
        </p:nvSpPr>
        <p:spPr>
          <a:xfrm>
            <a:off x="247651" y="1112005"/>
            <a:ext cx="8562144" cy="1569660"/>
          </a:xfrm>
          <a:prstGeom prst="rect">
            <a:avLst/>
          </a:prstGeom>
          <a:noFill/>
        </p:spPr>
        <p:txBody>
          <a:bodyPr wrap="square">
            <a:spAutoFit/>
          </a:bodyPr>
          <a:lstStyle/>
          <a:p>
            <a:pPr algn="just">
              <a:buNone/>
            </a:pPr>
            <a:r>
              <a:rPr lang="vi-VN" sz="1600" b="1" noProof="1">
                <a:latin typeface="Lato" panose="020F0502020204030203" pitchFamily="34" charset="0"/>
                <a:ea typeface="Lato" panose="020F0502020204030203" pitchFamily="34" charset="0"/>
                <a:cs typeface="Lato" panose="020F0502020204030203" pitchFamily="34" charset="0"/>
              </a:rPr>
              <a:t>Embedding</a:t>
            </a:r>
            <a:r>
              <a:rPr lang="vi-VN" sz="1600" noProof="1">
                <a:latin typeface="Lato" panose="020F0502020204030203" pitchFamily="34" charset="0"/>
                <a:ea typeface="Lato" panose="020F0502020204030203" pitchFamily="34" charset="0"/>
                <a:cs typeface="Lato" panose="020F0502020204030203" pitchFamily="34" charset="0"/>
              </a:rPr>
              <a:t> và </a:t>
            </a:r>
            <a:r>
              <a:rPr lang="vi-VN" sz="1600" b="1" noProof="1">
                <a:latin typeface="Lato" panose="020F0502020204030203" pitchFamily="34" charset="0"/>
                <a:ea typeface="Lato" panose="020F0502020204030203" pitchFamily="34" charset="0"/>
                <a:cs typeface="Lato" panose="020F0502020204030203" pitchFamily="34" charset="0"/>
              </a:rPr>
              <a:t>Positional Encoding</a:t>
            </a:r>
            <a:r>
              <a:rPr lang="en-US" sz="1600" b="1" noProof="1">
                <a:latin typeface="Lato" panose="020F0502020204030203" pitchFamily="34" charset="0"/>
                <a:ea typeface="Lato" panose="020F0502020204030203" pitchFamily="34" charset="0"/>
                <a:cs typeface="Lato" panose="020F0502020204030203" pitchFamily="34" charset="0"/>
              </a:rPr>
              <a:t> </a:t>
            </a:r>
          </a:p>
          <a:p>
            <a:pPr algn="just">
              <a:buNone/>
            </a:pPr>
            <a:endParaRPr lang="en-US" sz="1600" b="1" noProof="1">
              <a:latin typeface="Lato" panose="020F0502020204030203" pitchFamily="34" charset="0"/>
              <a:ea typeface="Lato" panose="020F0502020204030203" pitchFamily="34" charset="0"/>
              <a:cs typeface="Lato" panose="020F0502020204030203" pitchFamily="34" charset="0"/>
            </a:endParaRPr>
          </a:p>
          <a:p>
            <a:pPr algn="just">
              <a:buNone/>
            </a:pPr>
            <a:r>
              <a:rPr lang="vi-VN" sz="1600" b="1" noProof="1">
                <a:latin typeface="Lato" panose="020F0502020204030203" pitchFamily="34" charset="0"/>
                <a:ea typeface="Lato" panose="020F0502020204030203" pitchFamily="34" charset="0"/>
                <a:cs typeface="Lato" panose="020F0502020204030203" pitchFamily="34" charset="0"/>
              </a:rPr>
              <a:t>Positional Encoding</a:t>
            </a:r>
            <a:r>
              <a:rPr lang="vi-VN" sz="1600" noProof="1">
                <a:latin typeface="Lato" panose="020F0502020204030203" pitchFamily="34" charset="0"/>
                <a:ea typeface="Lato" panose="020F0502020204030203" pitchFamily="34" charset="0"/>
                <a:cs typeface="Lato" panose="020F0502020204030203" pitchFamily="34" charset="0"/>
              </a:rPr>
              <a:t>: Vì Transformer không xử lý dữ liệu theo thứ tự tuần tự, nên để cung cấp thông tin về vị trí của các token, mỗi vector embedding được cộng thêm một vector đặc trưng vị trí (với các hàm sin và cosin có tần số khác nhau). Điều này giúp mô hình nắm bắt được trật tự của từ trong câu.</a:t>
            </a:r>
            <a:endParaRPr lang="en-US" sz="1600" noProof="1">
              <a:latin typeface="Lato" panose="020F0502020204030203" pitchFamily="34" charset="0"/>
              <a:ea typeface="Lato" panose="020F0502020204030203" pitchFamily="34" charset="0"/>
              <a:cs typeface="Lato" panose="020F0502020204030203" pitchFamily="34" charset="0"/>
            </a:endParaRPr>
          </a:p>
        </p:txBody>
      </p:sp>
      <p:pic>
        <p:nvPicPr>
          <p:cNvPr id="3" name="Content Placeholder 6" descr="A screenshot of a computer screen&#10;&#10;AI-generated content may be incorrect.">
            <a:extLst>
              <a:ext uri="{FF2B5EF4-FFF2-40B4-BE49-F238E27FC236}">
                <a16:creationId xmlns:a16="http://schemas.microsoft.com/office/drawing/2014/main" id="{C6455150-8544-C0EA-BC5C-C73FAA9FDE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r="916"/>
          <a:stretch/>
        </p:blipFill>
        <p:spPr>
          <a:xfrm>
            <a:off x="228173" y="3050997"/>
            <a:ext cx="8677132" cy="2527539"/>
          </a:xfrm>
        </p:spPr>
      </p:pic>
    </p:spTree>
    <p:extLst>
      <p:ext uri="{BB962C8B-B14F-4D97-AF65-F5344CB8AC3E}">
        <p14:creationId xmlns:p14="http://schemas.microsoft.com/office/powerpoint/2010/main" val="18503538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518</TotalTime>
  <Words>3435</Words>
  <Application>Microsoft Office PowerPoint</Application>
  <PresentationFormat>On-screen Show (4:3)</PresentationFormat>
  <Paragraphs>243</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Cambria Math</vt:lpstr>
      <vt:lpstr>Lato</vt:lpstr>
      <vt:lpstr>Office Theme</vt:lpstr>
      <vt:lpstr>PowerPoint Presentation</vt:lpstr>
      <vt:lpstr>PowerPoint Presentation</vt:lpstr>
      <vt:lpstr>PowerPoint Presentation</vt:lpstr>
      <vt:lpstr>Giới thiệu đề tài</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Demo</vt:lpstr>
      <vt:lpstr>Kế Hoạch Công Việc Trong Thời Gian Tới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Pham Quang Khanh 20224867</cp:lastModifiedBy>
  <cp:revision>21</cp:revision>
  <dcterms:created xsi:type="dcterms:W3CDTF">2021-05-28T04:32:29Z</dcterms:created>
  <dcterms:modified xsi:type="dcterms:W3CDTF">2025-04-16T22:46:24Z</dcterms:modified>
</cp:coreProperties>
</file>